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7" r:id="rId1"/>
  </p:sldMasterIdLst>
  <p:notesMasterIdLst>
    <p:notesMasterId r:id="rId51"/>
  </p:notesMasterIdLst>
  <p:sldIdLst>
    <p:sldId id="256" r:id="rId2"/>
    <p:sldId id="258" r:id="rId3"/>
    <p:sldId id="259" r:id="rId4"/>
    <p:sldId id="257" r:id="rId5"/>
    <p:sldId id="260" r:id="rId6"/>
    <p:sldId id="261" r:id="rId7"/>
    <p:sldId id="263" r:id="rId8"/>
    <p:sldId id="262" r:id="rId9"/>
    <p:sldId id="264" r:id="rId10"/>
    <p:sldId id="266" r:id="rId11"/>
    <p:sldId id="269" r:id="rId12"/>
    <p:sldId id="267" r:id="rId13"/>
    <p:sldId id="270" r:id="rId14"/>
    <p:sldId id="271" r:id="rId15"/>
    <p:sldId id="272" r:id="rId16"/>
    <p:sldId id="273" r:id="rId17"/>
    <p:sldId id="274" r:id="rId18"/>
    <p:sldId id="275" r:id="rId19"/>
    <p:sldId id="276" r:id="rId20"/>
    <p:sldId id="277" r:id="rId21"/>
    <p:sldId id="279" r:id="rId22"/>
    <p:sldId id="278" r:id="rId23"/>
    <p:sldId id="280" r:id="rId24"/>
    <p:sldId id="281" r:id="rId25"/>
    <p:sldId id="282" r:id="rId26"/>
    <p:sldId id="283" r:id="rId27"/>
    <p:sldId id="284" r:id="rId28"/>
    <p:sldId id="285" r:id="rId29"/>
    <p:sldId id="288" r:id="rId30"/>
    <p:sldId id="290" r:id="rId31"/>
    <p:sldId id="289" r:id="rId32"/>
    <p:sldId id="286" r:id="rId33"/>
    <p:sldId id="291" r:id="rId34"/>
    <p:sldId id="292" r:id="rId35"/>
    <p:sldId id="300" r:id="rId36"/>
    <p:sldId id="301" r:id="rId37"/>
    <p:sldId id="302" r:id="rId38"/>
    <p:sldId id="303" r:id="rId39"/>
    <p:sldId id="304" r:id="rId40"/>
    <p:sldId id="305" r:id="rId41"/>
    <p:sldId id="306" r:id="rId42"/>
    <p:sldId id="307" r:id="rId43"/>
    <p:sldId id="295" r:id="rId44"/>
    <p:sldId id="296" r:id="rId45"/>
    <p:sldId id="297" r:id="rId46"/>
    <p:sldId id="298" r:id="rId47"/>
    <p:sldId id="299" r:id="rId48"/>
    <p:sldId id="308" r:id="rId49"/>
    <p:sldId id="30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p:scale>
          <a:sx n="78" d="100"/>
          <a:sy n="78" d="100"/>
        </p:scale>
        <p:origin x="787"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D07C6-30EC-4428-8E23-88667B36E08B}" type="datetimeFigureOut">
              <a:rPr lang="en-US" smtClean="0"/>
              <a:t>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5F87F-2838-421A-B2C9-FECFC89BE793}" type="slidenum">
              <a:rPr lang="en-US" smtClean="0"/>
              <a:t>‹#›</a:t>
            </a:fld>
            <a:endParaRPr lang="en-US"/>
          </a:p>
        </p:txBody>
      </p:sp>
    </p:spTree>
    <p:extLst>
      <p:ext uri="{BB962C8B-B14F-4D97-AF65-F5344CB8AC3E}">
        <p14:creationId xmlns:p14="http://schemas.microsoft.com/office/powerpoint/2010/main" val="502139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5F87F-2838-421A-B2C9-FECFC89BE793}" type="slidenum">
              <a:rPr lang="en-US" smtClean="0"/>
              <a:t>45</a:t>
            </a:fld>
            <a:endParaRPr lang="en-US"/>
          </a:p>
        </p:txBody>
      </p:sp>
    </p:spTree>
    <p:extLst>
      <p:ext uri="{BB962C8B-B14F-4D97-AF65-F5344CB8AC3E}">
        <p14:creationId xmlns:p14="http://schemas.microsoft.com/office/powerpoint/2010/main" val="269793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3693F-C806-9C26-9CB4-5DB2F2216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4E08-8822-E02C-3EDB-65936ED130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F4734-28D2-50E1-FACD-2E589D4B7E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C42B53-BF13-FA46-812C-DEE5D6787241}"/>
              </a:ext>
            </a:extLst>
          </p:cNvPr>
          <p:cNvSpPr>
            <a:spLocks noGrp="1"/>
          </p:cNvSpPr>
          <p:nvPr>
            <p:ph type="sldNum" sz="quarter" idx="5"/>
          </p:nvPr>
        </p:nvSpPr>
        <p:spPr/>
        <p:txBody>
          <a:bodyPr/>
          <a:lstStyle/>
          <a:p>
            <a:fld id="{8415F87F-2838-421A-B2C9-FECFC89BE793}" type="slidenum">
              <a:rPr lang="en-US" smtClean="0"/>
              <a:t>46</a:t>
            </a:fld>
            <a:endParaRPr lang="en-US"/>
          </a:p>
        </p:txBody>
      </p:sp>
    </p:spTree>
    <p:extLst>
      <p:ext uri="{BB962C8B-B14F-4D97-AF65-F5344CB8AC3E}">
        <p14:creationId xmlns:p14="http://schemas.microsoft.com/office/powerpoint/2010/main" val="2824479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34FF7-A3FC-B0B7-F46C-C131A0476D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4A5A7-30D6-5AEE-401E-40F6A4EE5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09969-4B3E-F422-2B81-9FAFB7E027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0AEEE0-5470-E256-2F9A-C04756410257}"/>
              </a:ext>
            </a:extLst>
          </p:cNvPr>
          <p:cNvSpPr>
            <a:spLocks noGrp="1"/>
          </p:cNvSpPr>
          <p:nvPr>
            <p:ph type="sldNum" sz="quarter" idx="5"/>
          </p:nvPr>
        </p:nvSpPr>
        <p:spPr/>
        <p:txBody>
          <a:bodyPr/>
          <a:lstStyle/>
          <a:p>
            <a:fld id="{8415F87F-2838-421A-B2C9-FECFC89BE793}" type="slidenum">
              <a:rPr lang="en-US" smtClean="0"/>
              <a:t>47</a:t>
            </a:fld>
            <a:endParaRPr lang="en-US"/>
          </a:p>
        </p:txBody>
      </p:sp>
    </p:spTree>
    <p:extLst>
      <p:ext uri="{BB962C8B-B14F-4D97-AF65-F5344CB8AC3E}">
        <p14:creationId xmlns:p14="http://schemas.microsoft.com/office/powerpoint/2010/main" val="498232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0EAF-4080-198F-5F81-07AADADA88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547E9B-B66B-9CCE-F2F6-87412650FD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BADD40-9D82-A0CB-9059-6D895A954E48}"/>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5" name="Footer Placeholder 4">
            <a:extLst>
              <a:ext uri="{FF2B5EF4-FFF2-40B4-BE49-F238E27FC236}">
                <a16:creationId xmlns:a16="http://schemas.microsoft.com/office/drawing/2014/main" id="{81D5744D-CB14-6C57-9840-FA63535CA3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D0F50C-B041-9324-7F3B-739A8B4FC1F7}"/>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45783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7169-3AFA-F7B7-C8CD-1ABDF8D48E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62A0F3-F1E6-0436-B4AA-91FA8469D2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F27EC5-6AC9-A8AF-254D-DB8BD1095A41}"/>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5" name="Footer Placeholder 4">
            <a:extLst>
              <a:ext uri="{FF2B5EF4-FFF2-40B4-BE49-F238E27FC236}">
                <a16:creationId xmlns:a16="http://schemas.microsoft.com/office/drawing/2014/main" id="{347F4E4F-5F5A-0E01-DB13-DDA6E2C17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564F1-975B-EF85-C50F-9331E7FEBD9B}"/>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1077599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6EC2E-C331-77F4-1F29-73C18DC96E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F1C756-F278-6BC3-B365-C152DF52EC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133B2-8906-79BD-170B-48B0820E019C}"/>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5" name="Footer Placeholder 4">
            <a:extLst>
              <a:ext uri="{FF2B5EF4-FFF2-40B4-BE49-F238E27FC236}">
                <a16:creationId xmlns:a16="http://schemas.microsoft.com/office/drawing/2014/main" id="{2B645A67-4FC9-837F-9EE9-B585A0306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CEB48-2E70-011D-F3D7-C9D0DC1FAF3F}"/>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3437072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BD6D-C54C-1A18-A275-9B335032A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AB79D-E77A-305A-B1C4-C1F7D8BF83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24429-D974-1937-8EBE-8F52A158659D}"/>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5" name="Footer Placeholder 4">
            <a:extLst>
              <a:ext uri="{FF2B5EF4-FFF2-40B4-BE49-F238E27FC236}">
                <a16:creationId xmlns:a16="http://schemas.microsoft.com/office/drawing/2014/main" id="{46104AD2-4231-2E59-B7CA-EF8B7C56E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296291-84A7-3A39-CB68-51A36F59F831}"/>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486464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B267-C2D5-5361-EDD7-AAA393E4E5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AEFE1A-86A1-2E18-FC67-0EF779389C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E99003-0C39-357B-7AF3-7FF7681C7FC2}"/>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5" name="Footer Placeholder 4">
            <a:extLst>
              <a:ext uri="{FF2B5EF4-FFF2-40B4-BE49-F238E27FC236}">
                <a16:creationId xmlns:a16="http://schemas.microsoft.com/office/drawing/2014/main" id="{69C8D3E9-40A2-E1F3-8D30-EA88BFBAD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3BB719-7B67-E970-3979-A06FD4E7FE82}"/>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2070293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D6C4-0B62-1CFB-295A-72B79EB838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8B9A09-5CD9-0E70-449D-F1B015DF01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EC6A2C-5EC9-5DE0-D8D7-82DA5AC81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7447CE-4B70-B855-27CB-9FABAFBAC137}"/>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6" name="Footer Placeholder 5">
            <a:extLst>
              <a:ext uri="{FF2B5EF4-FFF2-40B4-BE49-F238E27FC236}">
                <a16:creationId xmlns:a16="http://schemas.microsoft.com/office/drawing/2014/main" id="{964B3AE6-C905-5371-D18D-A29168225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2AF08-3EA9-71AB-D677-49ABE4398F56}"/>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1925811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B320-A1DD-0B13-48F8-717A65CDEC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D742AF-94B7-BF53-E4F5-0720B8322F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3C8C74-FA78-7838-ED0C-71D6B56E9C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CBE3FA-C9C6-F5AC-06B1-E69312B358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422B9F-6034-6E0E-D7C2-0F8667A979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B25055-5619-C44A-31F9-FEDD473BCCA5}"/>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8" name="Footer Placeholder 7">
            <a:extLst>
              <a:ext uri="{FF2B5EF4-FFF2-40B4-BE49-F238E27FC236}">
                <a16:creationId xmlns:a16="http://schemas.microsoft.com/office/drawing/2014/main" id="{EDC2E002-5819-404A-844B-F19A7EEA38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5BA03-DE61-CF6C-D497-1ED71D8BB6AA}"/>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3920322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6198-D119-DD9F-78C5-8EFF2E5A7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A366FA-4EDC-AA3E-34AB-870031BC5611}"/>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4" name="Footer Placeholder 3">
            <a:extLst>
              <a:ext uri="{FF2B5EF4-FFF2-40B4-BE49-F238E27FC236}">
                <a16:creationId xmlns:a16="http://schemas.microsoft.com/office/drawing/2014/main" id="{28AB7591-7C71-D6BD-DD82-804C34C811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31ADBC-0E07-F440-AEF0-9922142DDBA3}"/>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180177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BC30D9-88B2-E208-CE97-D86B443DE178}"/>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3" name="Footer Placeholder 2">
            <a:extLst>
              <a:ext uri="{FF2B5EF4-FFF2-40B4-BE49-F238E27FC236}">
                <a16:creationId xmlns:a16="http://schemas.microsoft.com/office/drawing/2014/main" id="{93287A19-452C-3B9F-AEDE-78416CBB6F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301CD-A276-8532-6F1C-4A661067CCAA}"/>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1586218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685B-BE92-76A1-96BB-324CECD64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FB9542-7C42-2D8C-1C55-BFBC91E16A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E2671F-32EE-C39D-A910-E09B272C6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A2474-C908-0DDF-FE38-F432F5F479C7}"/>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6" name="Footer Placeholder 5">
            <a:extLst>
              <a:ext uri="{FF2B5EF4-FFF2-40B4-BE49-F238E27FC236}">
                <a16:creationId xmlns:a16="http://schemas.microsoft.com/office/drawing/2014/main" id="{CDC24BC0-5A34-029A-BBFB-A54F8DB9C6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D23661-79B8-0D9F-3D3C-93D67BF1DD93}"/>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3933623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8EBAF-6095-829B-03F3-3CE797C9AB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494340-AD1D-424A-AF23-5AD68A660D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CF5959-8C51-8AAD-FD01-70DA90545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BBC14E-783D-86D0-7C82-14DC117B0E00}"/>
              </a:ext>
            </a:extLst>
          </p:cNvPr>
          <p:cNvSpPr>
            <a:spLocks noGrp="1"/>
          </p:cNvSpPr>
          <p:nvPr>
            <p:ph type="dt" sz="half" idx="10"/>
          </p:nvPr>
        </p:nvSpPr>
        <p:spPr/>
        <p:txBody>
          <a:bodyPr/>
          <a:lstStyle/>
          <a:p>
            <a:fld id="{41983A7F-5588-420A-9EEF-35CB96C7A5D1}" type="datetimeFigureOut">
              <a:rPr lang="en-US" smtClean="0"/>
              <a:t>1/8/2025</a:t>
            </a:fld>
            <a:endParaRPr lang="en-US"/>
          </a:p>
        </p:txBody>
      </p:sp>
      <p:sp>
        <p:nvSpPr>
          <p:cNvPr id="6" name="Footer Placeholder 5">
            <a:extLst>
              <a:ext uri="{FF2B5EF4-FFF2-40B4-BE49-F238E27FC236}">
                <a16:creationId xmlns:a16="http://schemas.microsoft.com/office/drawing/2014/main" id="{484DC99C-2079-D1EA-35EC-767516CB2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28F37-5091-45D1-D70F-08997C83C6B5}"/>
              </a:ext>
            </a:extLst>
          </p:cNvPr>
          <p:cNvSpPr>
            <a:spLocks noGrp="1"/>
          </p:cNvSpPr>
          <p:nvPr>
            <p:ph type="sldNum" sz="quarter" idx="12"/>
          </p:nvPr>
        </p:nvSpPr>
        <p:spPr/>
        <p:txBody>
          <a:bodyPr/>
          <a:lstStyle/>
          <a:p>
            <a:fld id="{1F0263FF-ADED-4937-9FF1-C04EF1C8A05D}" type="slidenum">
              <a:rPr lang="en-US" smtClean="0"/>
              <a:t>‹#›</a:t>
            </a:fld>
            <a:endParaRPr lang="en-US"/>
          </a:p>
        </p:txBody>
      </p:sp>
    </p:spTree>
    <p:extLst>
      <p:ext uri="{BB962C8B-B14F-4D97-AF65-F5344CB8AC3E}">
        <p14:creationId xmlns:p14="http://schemas.microsoft.com/office/powerpoint/2010/main" val="211684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8BB605-2787-BE68-E57A-A328F439FA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8E1FD9-26B0-9648-E0C6-1C1649C9F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3DE1C-FC98-EC6B-6DE5-E40BF95467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83A7F-5588-420A-9EEF-35CB96C7A5D1}" type="datetimeFigureOut">
              <a:rPr lang="en-US" smtClean="0"/>
              <a:t>1/8/2025</a:t>
            </a:fld>
            <a:endParaRPr lang="en-US"/>
          </a:p>
        </p:txBody>
      </p:sp>
      <p:sp>
        <p:nvSpPr>
          <p:cNvPr id="5" name="Footer Placeholder 4">
            <a:extLst>
              <a:ext uri="{FF2B5EF4-FFF2-40B4-BE49-F238E27FC236}">
                <a16:creationId xmlns:a16="http://schemas.microsoft.com/office/drawing/2014/main" id="{F09AF2C1-5F45-6F9D-8A4B-3A97C405CA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FFFA64-1814-158D-291A-BD8A416FE9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263FF-ADED-4937-9FF1-C04EF1C8A05D}" type="slidenum">
              <a:rPr lang="en-US" smtClean="0"/>
              <a:t>‹#›</a:t>
            </a:fld>
            <a:endParaRPr lang="en-US"/>
          </a:p>
        </p:txBody>
      </p:sp>
    </p:spTree>
    <p:extLst>
      <p:ext uri="{BB962C8B-B14F-4D97-AF65-F5344CB8AC3E}">
        <p14:creationId xmlns:p14="http://schemas.microsoft.com/office/powerpoint/2010/main" val="411271542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uyensinh.tvu.edu.vn/wpcontent/uploads/2024/08/HUONG-DAN-NHAP-HOC-2024.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9C3525-2B56-06BB-AAC2-CA0B216C170F}"/>
              </a:ext>
            </a:extLst>
          </p:cNvPr>
          <p:cNvPicPr>
            <a:picLocks noChangeAspect="1"/>
          </p:cNvPicPr>
          <p:nvPr/>
        </p:nvPicPr>
        <p:blipFill>
          <a:blip r:embed="rId2"/>
          <a:stretch>
            <a:fillRect/>
          </a:stretch>
        </p:blipFill>
        <p:spPr>
          <a:xfrm>
            <a:off x="23105" y="-78658"/>
            <a:ext cx="12168895" cy="6858000"/>
          </a:xfrm>
          <a:prstGeom prst="rect">
            <a:avLst/>
          </a:prstGeom>
        </p:spPr>
      </p:pic>
      <p:sp>
        <p:nvSpPr>
          <p:cNvPr id="8" name="Title 1">
            <a:extLst>
              <a:ext uri="{FF2B5EF4-FFF2-40B4-BE49-F238E27FC236}">
                <a16:creationId xmlns:a16="http://schemas.microsoft.com/office/drawing/2014/main" id="{D2E459D8-F481-BB32-35BA-A6DD340A218B}"/>
              </a:ext>
            </a:extLst>
          </p:cNvPr>
          <p:cNvSpPr>
            <a:spLocks noGrp="1"/>
          </p:cNvSpPr>
          <p:nvPr>
            <p:ph type="ctrTitle"/>
          </p:nvPr>
        </p:nvSpPr>
        <p:spPr>
          <a:xfrm>
            <a:off x="23105" y="1679327"/>
            <a:ext cx="9144000" cy="1463040"/>
          </a:xfrm>
        </p:spPr>
        <p:txBody>
          <a:bodyPr/>
          <a:lstStyle/>
          <a:p>
            <a:r>
              <a:rPr lang="vi-VN" dirty="0"/>
              <a:t>ĐỒ ÁN CƠ SỞ NGÀNH</a:t>
            </a:r>
            <a:endParaRPr lang="en-US" dirty="0"/>
          </a:p>
        </p:txBody>
      </p:sp>
      <p:sp>
        <p:nvSpPr>
          <p:cNvPr id="11" name="Subtitle 2">
            <a:extLst>
              <a:ext uri="{FF2B5EF4-FFF2-40B4-BE49-F238E27FC236}">
                <a16:creationId xmlns:a16="http://schemas.microsoft.com/office/drawing/2014/main" id="{917E1917-6760-3CFA-2FD1-76AEF6D328EE}"/>
              </a:ext>
            </a:extLst>
          </p:cNvPr>
          <p:cNvSpPr>
            <a:spLocks noGrp="1"/>
          </p:cNvSpPr>
          <p:nvPr>
            <p:ph type="subTitle" idx="1"/>
          </p:nvPr>
        </p:nvSpPr>
        <p:spPr>
          <a:xfrm>
            <a:off x="254617" y="4241800"/>
            <a:ext cx="9144000" cy="1862051"/>
          </a:xfrm>
        </p:spPr>
        <p:txBody>
          <a:bodyPr>
            <a:noAutofit/>
          </a:bodyPr>
          <a:lstStyle/>
          <a:p>
            <a:r>
              <a:rPr lang="vi-VN" sz="4400" dirty="0"/>
              <a:t>Xây dựng Website quảng bá tuyển sinh trên nền tảng mã nguồn mở </a:t>
            </a:r>
            <a:endParaRPr lang="en-US" sz="4400" dirty="0"/>
          </a:p>
        </p:txBody>
      </p:sp>
    </p:spTree>
    <p:extLst>
      <p:ext uri="{BB962C8B-B14F-4D97-AF65-F5344CB8AC3E}">
        <p14:creationId xmlns:p14="http://schemas.microsoft.com/office/powerpoint/2010/main" val="163529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BFF9E-C886-3719-BD6B-D9F505467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12C7D-0CFB-4842-E5B9-B426178ABC65}"/>
              </a:ext>
            </a:extLst>
          </p:cNvPr>
          <p:cNvSpPr>
            <a:spLocks noGrp="1"/>
          </p:cNvSpPr>
          <p:nvPr>
            <p:ph type="title"/>
          </p:nvPr>
        </p:nvSpPr>
        <p:spPr/>
        <p:txBody>
          <a:bodyPr>
            <a:normAutofit/>
          </a:bodyPr>
          <a:lstStyle/>
          <a:p>
            <a:r>
              <a:rPr lang="vi-VN" sz="4000" b="1" dirty="0"/>
              <a:t>Mục tiêu của đề tài</a:t>
            </a:r>
            <a:endParaRPr lang="en-US" sz="4000" b="1" dirty="0"/>
          </a:p>
        </p:txBody>
      </p:sp>
      <p:sp>
        <p:nvSpPr>
          <p:cNvPr id="3" name="Content Placeholder 2">
            <a:extLst>
              <a:ext uri="{FF2B5EF4-FFF2-40B4-BE49-F238E27FC236}">
                <a16:creationId xmlns:a16="http://schemas.microsoft.com/office/drawing/2014/main" id="{88D83BAF-67C8-DCED-7E61-C3A13E8BACB7}"/>
              </a:ext>
            </a:extLst>
          </p:cNvPr>
          <p:cNvSpPr>
            <a:spLocks noGrp="1"/>
          </p:cNvSpPr>
          <p:nvPr>
            <p:ph idx="1"/>
          </p:nvPr>
        </p:nvSpPr>
        <p:spPr/>
        <p:txBody>
          <a:bodyPr>
            <a:normAutofit fontScale="92500"/>
          </a:bodyPr>
          <a:lstStyle/>
          <a:p>
            <a:pPr marL="0" indent="0">
              <a:lnSpc>
                <a:spcPct val="200000"/>
              </a:lnSpc>
              <a:buNone/>
            </a:pPr>
            <a:r>
              <a:rPr lang="vi-VN" b="1" dirty="0"/>
              <a:t> Đảm bảo tính bảo mật và khả năng sao lưu dữ liệu.</a:t>
            </a:r>
          </a:p>
          <a:p>
            <a:pPr marL="0" indent="0">
              <a:lnSpc>
                <a:spcPct val="200000"/>
              </a:lnSpc>
              <a:buNone/>
            </a:pPr>
            <a:r>
              <a:rPr lang="vi-VN" dirty="0"/>
              <a:t>    Triển khai các biện pháp bảo mật để bảo vệ dữ liệu cá nhân của người dùng và thông tin quan trọng của nhà trường.</a:t>
            </a:r>
          </a:p>
          <a:p>
            <a:pPr marL="0" indent="0">
              <a:lnSpc>
                <a:spcPct val="200000"/>
              </a:lnSpc>
              <a:buNone/>
            </a:pPr>
            <a:r>
              <a:rPr lang="vi-VN" dirty="0"/>
              <a:t>    Tích hợp các giải pháp sao lưu và phục hồi dữ liệu, đảm bảo an toàn cho thông tin ngay cả trong trường hợp xảy ra sự cố.</a:t>
            </a:r>
          </a:p>
          <a:p>
            <a:endParaRPr lang="en-US" dirty="0"/>
          </a:p>
        </p:txBody>
      </p:sp>
    </p:spTree>
    <p:extLst>
      <p:ext uri="{BB962C8B-B14F-4D97-AF65-F5344CB8AC3E}">
        <p14:creationId xmlns:p14="http://schemas.microsoft.com/office/powerpoint/2010/main" val="88214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05F95-B318-D611-19B8-8BFEF62A5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4627A-54F4-8CBF-3756-1BD50E6DD191}"/>
              </a:ext>
            </a:extLst>
          </p:cNvPr>
          <p:cNvSpPr>
            <a:spLocks noGrp="1"/>
          </p:cNvSpPr>
          <p:nvPr>
            <p:ph type="title"/>
          </p:nvPr>
        </p:nvSpPr>
        <p:spPr>
          <a:xfrm>
            <a:off x="1737360" y="2584624"/>
            <a:ext cx="9303173" cy="1325563"/>
          </a:xfrm>
        </p:spPr>
        <p:txBody>
          <a:bodyPr/>
          <a:lstStyle/>
          <a:p>
            <a:r>
              <a:rPr lang="vi-VN" dirty="0"/>
              <a:t>Phạm vi đề tài</a:t>
            </a:r>
            <a:endParaRPr lang="en-US" dirty="0"/>
          </a:p>
        </p:txBody>
      </p:sp>
      <p:sp>
        <p:nvSpPr>
          <p:cNvPr id="4" name="Arrow: Pentagon 3">
            <a:extLst>
              <a:ext uri="{FF2B5EF4-FFF2-40B4-BE49-F238E27FC236}">
                <a16:creationId xmlns:a16="http://schemas.microsoft.com/office/drawing/2014/main" id="{1DC02EDB-4C2F-CE0F-70D8-7DE76F1FD023}"/>
              </a:ext>
            </a:extLst>
          </p:cNvPr>
          <p:cNvSpPr/>
          <p:nvPr/>
        </p:nvSpPr>
        <p:spPr>
          <a:xfrm>
            <a:off x="1330037" y="2653044"/>
            <a:ext cx="8487294" cy="118872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18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84D48-A248-15EE-CCDA-787A2C130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C8C4F-B582-A826-5711-94096B03B054}"/>
              </a:ext>
            </a:extLst>
          </p:cNvPr>
          <p:cNvSpPr>
            <a:spLocks noGrp="1"/>
          </p:cNvSpPr>
          <p:nvPr>
            <p:ph type="title"/>
          </p:nvPr>
        </p:nvSpPr>
        <p:spPr/>
        <p:txBody>
          <a:bodyPr>
            <a:normAutofit/>
          </a:bodyPr>
          <a:lstStyle/>
          <a:p>
            <a:r>
              <a:rPr lang="vi-VN" sz="4000" b="1" dirty="0"/>
              <a:t>Phạm vi đề tài</a:t>
            </a:r>
            <a:endParaRPr lang="en-US" sz="4000" b="1" dirty="0"/>
          </a:p>
        </p:txBody>
      </p:sp>
      <p:sp>
        <p:nvSpPr>
          <p:cNvPr id="3" name="Content Placeholder 2">
            <a:extLst>
              <a:ext uri="{FF2B5EF4-FFF2-40B4-BE49-F238E27FC236}">
                <a16:creationId xmlns:a16="http://schemas.microsoft.com/office/drawing/2014/main" id="{6A39974E-2D81-7784-0F6B-62FDB02B9BD3}"/>
              </a:ext>
            </a:extLst>
          </p:cNvPr>
          <p:cNvSpPr>
            <a:spLocks noGrp="1"/>
          </p:cNvSpPr>
          <p:nvPr>
            <p:ph idx="1"/>
          </p:nvPr>
        </p:nvSpPr>
        <p:spPr>
          <a:xfrm>
            <a:off x="838199" y="1571105"/>
            <a:ext cx="10899371" cy="5004262"/>
          </a:xfrm>
        </p:spPr>
        <p:txBody>
          <a:bodyPr>
            <a:normAutofit fontScale="85000" lnSpcReduction="20000"/>
          </a:bodyPr>
          <a:lstStyle/>
          <a:p>
            <a:pPr marL="0" indent="0">
              <a:lnSpc>
                <a:spcPct val="200000"/>
              </a:lnSpc>
              <a:buNone/>
            </a:pPr>
            <a:r>
              <a:rPr lang="vi-VN" dirty="0"/>
              <a:t>Cài đặt và thiết lập hệ thống quản trị nội dung CMS Joomla để thiết kế Website để quảng bá tuyển sinh cho Trường Đại học Trà Vinh</a:t>
            </a:r>
          </a:p>
          <a:p>
            <a:pPr marL="0" indent="0">
              <a:lnSpc>
                <a:spcPct val="200000"/>
              </a:lnSpc>
              <a:buNone/>
            </a:pPr>
            <a:r>
              <a:rPr lang="vi-VN" dirty="0"/>
              <a:t>Khảo sát yêu cầu người dùng từ đó điều chỉnh giao diện, nội dung cho Website </a:t>
            </a:r>
          </a:p>
          <a:p>
            <a:pPr marL="0" indent="0">
              <a:lnSpc>
                <a:spcPct val="200000"/>
              </a:lnSpc>
              <a:buNone/>
            </a:pPr>
            <a:r>
              <a:rPr lang="vi-VN" dirty="0"/>
              <a:t>Thiết lập các liên kết đến hệ thống đăng kí, quảng bá và những chính sách, hoạt động mới của Trường. </a:t>
            </a:r>
          </a:p>
          <a:p>
            <a:pPr marL="0" indent="0">
              <a:lnSpc>
                <a:spcPct val="200000"/>
              </a:lnSpc>
              <a:buNone/>
            </a:pPr>
            <a:r>
              <a:rPr lang="vi-VN" dirty="0"/>
              <a:t>Sao lưu dự phòng và khôi phục dữ liệu: sao lưu cơ sở dữ liệu và thư mục website </a:t>
            </a:r>
          </a:p>
        </p:txBody>
      </p:sp>
    </p:spTree>
    <p:extLst>
      <p:ext uri="{BB962C8B-B14F-4D97-AF65-F5344CB8AC3E}">
        <p14:creationId xmlns:p14="http://schemas.microsoft.com/office/powerpoint/2010/main" val="163884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C465B-ED72-5AFE-0302-06A06C637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AAFB4-640F-A116-D8B6-E1741B3B6C72}"/>
              </a:ext>
            </a:extLst>
          </p:cNvPr>
          <p:cNvSpPr>
            <a:spLocks noGrp="1"/>
          </p:cNvSpPr>
          <p:nvPr>
            <p:ph type="title"/>
          </p:nvPr>
        </p:nvSpPr>
        <p:spPr/>
        <p:txBody>
          <a:bodyPr>
            <a:normAutofit/>
          </a:bodyPr>
          <a:lstStyle/>
          <a:p>
            <a:r>
              <a:rPr lang="vi-VN" sz="4000" b="1" dirty="0"/>
              <a:t>Phương pháp nghiên cứu </a:t>
            </a:r>
            <a:endParaRPr lang="en-US" sz="4000" b="1" dirty="0"/>
          </a:p>
        </p:txBody>
      </p:sp>
      <p:sp>
        <p:nvSpPr>
          <p:cNvPr id="3" name="Content Placeholder 2">
            <a:extLst>
              <a:ext uri="{FF2B5EF4-FFF2-40B4-BE49-F238E27FC236}">
                <a16:creationId xmlns:a16="http://schemas.microsoft.com/office/drawing/2014/main" id="{16CAA0CB-864E-138E-40EE-1E92D5DB057D}"/>
              </a:ext>
            </a:extLst>
          </p:cNvPr>
          <p:cNvSpPr>
            <a:spLocks noGrp="1"/>
          </p:cNvSpPr>
          <p:nvPr>
            <p:ph idx="1"/>
          </p:nvPr>
        </p:nvSpPr>
        <p:spPr>
          <a:xfrm>
            <a:off x="721822" y="1580053"/>
            <a:ext cx="10899371" cy="5004262"/>
          </a:xfrm>
        </p:spPr>
        <p:txBody>
          <a:bodyPr>
            <a:normAutofit/>
          </a:bodyPr>
          <a:lstStyle/>
          <a:p>
            <a:pPr marL="0" indent="0">
              <a:lnSpc>
                <a:spcPct val="200000"/>
              </a:lnSpc>
              <a:buNone/>
            </a:pPr>
            <a:r>
              <a:rPr lang="en-US" b="1" dirty="0" err="1"/>
              <a:t>Nghiên</a:t>
            </a:r>
            <a:r>
              <a:rPr lang="en-US" b="1" dirty="0"/>
              <a:t> </a:t>
            </a:r>
            <a:r>
              <a:rPr lang="en-US" b="1" dirty="0" err="1"/>
              <a:t>cứu</a:t>
            </a:r>
            <a:r>
              <a:rPr lang="en-US" b="1" dirty="0"/>
              <a:t> </a:t>
            </a:r>
            <a:r>
              <a:rPr lang="en-US" b="1" dirty="0" err="1"/>
              <a:t>lý</a:t>
            </a:r>
            <a:r>
              <a:rPr lang="en-US" b="1" dirty="0"/>
              <a:t> </a:t>
            </a:r>
            <a:r>
              <a:rPr lang="en-US" b="1" dirty="0" err="1"/>
              <a:t>thuyết</a:t>
            </a:r>
            <a:endParaRPr lang="en-US" b="1" dirty="0"/>
          </a:p>
          <a:p>
            <a:pPr marL="0" indent="0">
              <a:lnSpc>
                <a:spcPct val="200000"/>
              </a:lnSpc>
              <a:buNone/>
            </a:pPr>
            <a:r>
              <a:rPr lang="en-US" dirty="0" err="1"/>
              <a:t>Tìm</a:t>
            </a:r>
            <a:r>
              <a:rPr lang="en-US" dirty="0"/>
              <a:t> </a:t>
            </a:r>
            <a:r>
              <a:rPr lang="en-US" dirty="0" err="1"/>
              <a:t>hiểu</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mã</a:t>
            </a:r>
            <a:r>
              <a:rPr lang="en-US" dirty="0"/>
              <a:t> </a:t>
            </a:r>
            <a:r>
              <a:rPr lang="en-US" dirty="0" err="1"/>
              <a:t>nguồn</a:t>
            </a:r>
            <a:r>
              <a:rPr lang="en-US" dirty="0"/>
              <a:t> </a:t>
            </a:r>
            <a:r>
              <a:rPr lang="en-US" dirty="0" err="1"/>
              <a:t>mở</a:t>
            </a:r>
            <a:r>
              <a:rPr lang="en-US" dirty="0"/>
              <a:t>:</a:t>
            </a:r>
          </a:p>
          <a:p>
            <a:pPr marL="457200" lvl="1" indent="0">
              <a:lnSpc>
                <a:spcPct val="200000"/>
              </a:lnSpc>
              <a:buNone/>
            </a:pPr>
            <a:r>
              <a:rPr lang="en-US" dirty="0" err="1"/>
              <a:t>Nghiên</a:t>
            </a:r>
            <a:r>
              <a:rPr lang="en-US" dirty="0"/>
              <a:t> </a:t>
            </a:r>
            <a:r>
              <a:rPr lang="en-US" dirty="0" err="1"/>
              <a:t>cứu</a:t>
            </a:r>
            <a:r>
              <a:rPr lang="en-US" dirty="0"/>
              <a:t> </a:t>
            </a:r>
            <a:r>
              <a:rPr lang="en-US" dirty="0" err="1"/>
              <a:t>đặc</a:t>
            </a:r>
            <a:r>
              <a:rPr lang="en-US" dirty="0"/>
              <a:t> </a:t>
            </a:r>
            <a:r>
              <a:rPr lang="en-US" dirty="0" err="1"/>
              <a:t>điểm</a:t>
            </a:r>
            <a:r>
              <a:rPr lang="en-US" dirty="0"/>
              <a:t>, </a:t>
            </a:r>
            <a:r>
              <a:rPr lang="en-US" dirty="0" err="1"/>
              <a:t>tính</a:t>
            </a:r>
            <a:r>
              <a:rPr lang="en-US" dirty="0"/>
              <a:t> </a:t>
            </a:r>
            <a:r>
              <a:rPr lang="en-US" dirty="0" err="1"/>
              <a:t>năng</a:t>
            </a:r>
            <a:r>
              <a:rPr lang="en-US" dirty="0"/>
              <a:t> </a:t>
            </a:r>
            <a:r>
              <a:rPr lang="en-US" dirty="0" err="1"/>
              <a:t>và</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của</a:t>
            </a:r>
            <a:r>
              <a:rPr lang="en-US" dirty="0"/>
              <a:t> Joomla, MySQL, Apache.</a:t>
            </a:r>
          </a:p>
          <a:p>
            <a:pPr marL="457200" lvl="1" indent="0">
              <a:lnSpc>
                <a:spcPct val="200000"/>
              </a:lnSpc>
              <a:buNone/>
            </a:pPr>
            <a:r>
              <a:rPr lang="en-US" dirty="0" err="1"/>
              <a:t>Đảm</a:t>
            </a:r>
            <a:r>
              <a:rPr lang="en-US" dirty="0"/>
              <a:t> </a:t>
            </a:r>
            <a:r>
              <a:rPr lang="en-US" dirty="0" err="1"/>
              <a:t>bảo</a:t>
            </a:r>
            <a:r>
              <a:rPr lang="en-US" dirty="0"/>
              <a:t> </a:t>
            </a:r>
            <a:r>
              <a:rPr lang="en-US" dirty="0" err="1"/>
              <a:t>kiến</a:t>
            </a:r>
            <a:r>
              <a:rPr lang="en-US" dirty="0"/>
              <a:t> </a:t>
            </a:r>
            <a:r>
              <a:rPr lang="en-US" dirty="0" err="1"/>
              <a:t>thức</a:t>
            </a:r>
            <a:r>
              <a:rPr lang="en-US" dirty="0"/>
              <a:t> </a:t>
            </a:r>
            <a:r>
              <a:rPr lang="en-US" dirty="0" err="1"/>
              <a:t>nền</a:t>
            </a:r>
            <a:r>
              <a:rPr lang="en-US" dirty="0"/>
              <a:t> </a:t>
            </a:r>
            <a:r>
              <a:rPr lang="en-US" dirty="0" err="1"/>
              <a:t>tảng</a:t>
            </a:r>
            <a:r>
              <a:rPr lang="en-US" dirty="0"/>
              <a:t> </a:t>
            </a:r>
            <a:r>
              <a:rPr lang="en-US" dirty="0" err="1"/>
              <a:t>để</a:t>
            </a:r>
            <a:r>
              <a:rPr lang="en-US" dirty="0"/>
              <a:t> </a:t>
            </a:r>
            <a:r>
              <a:rPr lang="en-US" dirty="0" err="1"/>
              <a:t>triển</a:t>
            </a:r>
            <a:r>
              <a:rPr lang="en-US" dirty="0"/>
              <a:t> </a:t>
            </a:r>
            <a:r>
              <a:rPr lang="en-US" dirty="0" err="1"/>
              <a:t>khai</a:t>
            </a:r>
            <a:r>
              <a:rPr lang="en-US" dirty="0"/>
              <a:t> </a:t>
            </a:r>
            <a:r>
              <a:rPr lang="en-US" dirty="0" err="1"/>
              <a:t>hệ</a:t>
            </a:r>
            <a:r>
              <a:rPr lang="en-US" dirty="0"/>
              <a:t> </a:t>
            </a:r>
            <a:r>
              <a:rPr lang="en-US" dirty="0" err="1"/>
              <a:t>thống</a:t>
            </a:r>
            <a:r>
              <a:rPr lang="en-US" dirty="0"/>
              <a:t> </a:t>
            </a:r>
            <a:r>
              <a:rPr lang="en-US" dirty="0" err="1"/>
              <a:t>hiệu</a:t>
            </a:r>
            <a:r>
              <a:rPr lang="en-US" dirty="0"/>
              <a:t> </a:t>
            </a:r>
            <a:r>
              <a:rPr lang="en-US" dirty="0" err="1"/>
              <a:t>quả</a:t>
            </a:r>
            <a:r>
              <a:rPr lang="en-US" dirty="0"/>
              <a:t> </a:t>
            </a:r>
            <a:r>
              <a:rPr lang="en-US" dirty="0" err="1"/>
              <a:t>và</a:t>
            </a:r>
            <a:r>
              <a:rPr lang="en-US" dirty="0"/>
              <a:t> </a:t>
            </a:r>
            <a:r>
              <a:rPr lang="en-US" dirty="0" err="1"/>
              <a:t>ổn</a:t>
            </a:r>
            <a:r>
              <a:rPr lang="en-US" dirty="0"/>
              <a:t> </a:t>
            </a:r>
            <a:r>
              <a:rPr lang="en-US" dirty="0" err="1"/>
              <a:t>định</a:t>
            </a:r>
            <a:r>
              <a:rPr lang="en-US" dirty="0"/>
              <a:t>.</a:t>
            </a:r>
          </a:p>
          <a:p>
            <a:pPr marL="0" indent="0">
              <a:lnSpc>
                <a:spcPct val="200000"/>
              </a:lnSpc>
              <a:buNone/>
            </a:pPr>
            <a:endParaRPr lang="vi-VN" dirty="0"/>
          </a:p>
        </p:txBody>
      </p:sp>
    </p:spTree>
    <p:extLst>
      <p:ext uri="{BB962C8B-B14F-4D97-AF65-F5344CB8AC3E}">
        <p14:creationId xmlns:p14="http://schemas.microsoft.com/office/powerpoint/2010/main" val="13654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8059B-429A-DDDB-26F1-4C410FD7D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88345-2ECB-08A1-48C0-5CF41D368981}"/>
              </a:ext>
            </a:extLst>
          </p:cNvPr>
          <p:cNvSpPr>
            <a:spLocks noGrp="1"/>
          </p:cNvSpPr>
          <p:nvPr>
            <p:ph type="title"/>
          </p:nvPr>
        </p:nvSpPr>
        <p:spPr/>
        <p:txBody>
          <a:bodyPr>
            <a:normAutofit/>
          </a:bodyPr>
          <a:lstStyle/>
          <a:p>
            <a:r>
              <a:rPr lang="vi-VN" sz="4000" b="1" dirty="0"/>
              <a:t>Phương pháp nghiên cứu </a:t>
            </a:r>
            <a:endParaRPr lang="en-US" sz="4000" b="1" dirty="0"/>
          </a:p>
        </p:txBody>
      </p:sp>
      <p:sp>
        <p:nvSpPr>
          <p:cNvPr id="3" name="Content Placeholder 2">
            <a:extLst>
              <a:ext uri="{FF2B5EF4-FFF2-40B4-BE49-F238E27FC236}">
                <a16:creationId xmlns:a16="http://schemas.microsoft.com/office/drawing/2014/main" id="{48278F99-1AB1-9A6E-0293-99572E5F7484}"/>
              </a:ext>
            </a:extLst>
          </p:cNvPr>
          <p:cNvSpPr>
            <a:spLocks noGrp="1"/>
          </p:cNvSpPr>
          <p:nvPr>
            <p:ph idx="1"/>
          </p:nvPr>
        </p:nvSpPr>
        <p:spPr>
          <a:xfrm>
            <a:off x="838200" y="1488613"/>
            <a:ext cx="10899371" cy="5004262"/>
          </a:xfrm>
        </p:spPr>
        <p:txBody>
          <a:bodyPr>
            <a:normAutofit/>
          </a:bodyPr>
          <a:lstStyle/>
          <a:p>
            <a:pPr marL="0" indent="0">
              <a:lnSpc>
                <a:spcPct val="200000"/>
              </a:lnSpc>
              <a:buNone/>
            </a:pPr>
            <a:r>
              <a:rPr lang="vi-VN" dirty="0"/>
              <a:t>Bảo mật và sao lưu dữ liệu:</a:t>
            </a:r>
          </a:p>
          <a:p>
            <a:pPr marL="457200" lvl="1" indent="0">
              <a:lnSpc>
                <a:spcPct val="200000"/>
              </a:lnSpc>
              <a:buNone/>
            </a:pPr>
            <a:r>
              <a:rPr lang="vi-VN" dirty="0"/>
              <a:t>Nghiên cứu các khái niệm và phương pháp bảo mật như tường lửa, mã hóa dữ liệu, phòng chống tấn công mạng.</a:t>
            </a:r>
          </a:p>
          <a:p>
            <a:pPr marL="457200" lvl="1" indent="0">
              <a:lnSpc>
                <a:spcPct val="200000"/>
              </a:lnSpc>
              <a:buNone/>
            </a:pPr>
            <a:r>
              <a:rPr lang="vi-VN" dirty="0"/>
              <a:t>Tìm hiểu các giải pháp sao lưu và khôi phục dữ liệu để đảm bảo hệ thống ổn định lâu dài.</a:t>
            </a:r>
          </a:p>
          <a:p>
            <a:pPr marL="0" indent="0">
              <a:lnSpc>
                <a:spcPct val="200000"/>
              </a:lnSpc>
              <a:buNone/>
            </a:pPr>
            <a:endParaRPr lang="vi-VN" dirty="0"/>
          </a:p>
        </p:txBody>
      </p:sp>
    </p:spTree>
    <p:extLst>
      <p:ext uri="{BB962C8B-B14F-4D97-AF65-F5344CB8AC3E}">
        <p14:creationId xmlns:p14="http://schemas.microsoft.com/office/powerpoint/2010/main" val="92159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88C0A-A379-CB0B-B9BC-282B7A62F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F584F-88E3-D446-2C78-34C54CF96CB2}"/>
              </a:ext>
            </a:extLst>
          </p:cNvPr>
          <p:cNvSpPr>
            <a:spLocks noGrp="1"/>
          </p:cNvSpPr>
          <p:nvPr>
            <p:ph type="title"/>
          </p:nvPr>
        </p:nvSpPr>
        <p:spPr/>
        <p:txBody>
          <a:bodyPr>
            <a:normAutofit/>
          </a:bodyPr>
          <a:lstStyle/>
          <a:p>
            <a:r>
              <a:rPr lang="vi-VN" sz="4000" b="1" dirty="0"/>
              <a:t>Phương pháp nghiên cứu </a:t>
            </a:r>
            <a:endParaRPr lang="en-US" sz="4000" b="1" dirty="0"/>
          </a:p>
        </p:txBody>
      </p:sp>
      <p:sp>
        <p:nvSpPr>
          <p:cNvPr id="3" name="Content Placeholder 2">
            <a:extLst>
              <a:ext uri="{FF2B5EF4-FFF2-40B4-BE49-F238E27FC236}">
                <a16:creationId xmlns:a16="http://schemas.microsoft.com/office/drawing/2014/main" id="{4E002D10-276B-90D3-7321-C9E5A175797A}"/>
              </a:ext>
            </a:extLst>
          </p:cNvPr>
          <p:cNvSpPr>
            <a:spLocks noGrp="1"/>
          </p:cNvSpPr>
          <p:nvPr>
            <p:ph idx="1"/>
          </p:nvPr>
        </p:nvSpPr>
        <p:spPr>
          <a:xfrm>
            <a:off x="838200" y="1488613"/>
            <a:ext cx="10899371" cy="5004262"/>
          </a:xfrm>
        </p:spPr>
        <p:txBody>
          <a:bodyPr>
            <a:normAutofit/>
          </a:bodyPr>
          <a:lstStyle/>
          <a:p>
            <a:pPr marL="0" indent="0">
              <a:lnSpc>
                <a:spcPct val="200000"/>
              </a:lnSpc>
              <a:buNone/>
            </a:pPr>
            <a:r>
              <a:rPr lang="vi-VN" sz="3000" b="1" dirty="0"/>
              <a:t>Nghiên cứu thực nghiệm</a:t>
            </a:r>
          </a:p>
          <a:p>
            <a:pPr marL="0" indent="0">
              <a:lnSpc>
                <a:spcPct val="200000"/>
              </a:lnSpc>
              <a:buNone/>
            </a:pPr>
            <a:r>
              <a:rPr lang="vi-VN" sz="2600" dirty="0"/>
              <a:t>Khảo sát yêu cầu người dùng:</a:t>
            </a:r>
          </a:p>
          <a:p>
            <a:pPr marL="457200" lvl="1" indent="0">
              <a:lnSpc>
                <a:spcPct val="200000"/>
              </a:lnSpc>
              <a:buNone/>
            </a:pPr>
            <a:r>
              <a:rPr lang="vi-VN" dirty="0"/>
              <a:t>Thực hiện khảo sát với các đối tượng mục tiêu (học sinh, phụ huynh, đại diện nhà trường) để thu thập yêu cầu và mong muốn về tính năng website.</a:t>
            </a:r>
          </a:p>
          <a:p>
            <a:pPr marL="457200" lvl="1" indent="0">
              <a:lnSpc>
                <a:spcPct val="200000"/>
              </a:lnSpc>
              <a:buNone/>
            </a:pPr>
            <a:r>
              <a:rPr lang="vi-VN" dirty="0"/>
              <a:t>Xây dựng yêu cầu chi tiết cho việc phát triển hệ thống dựa trên kết quả khảo sát.</a:t>
            </a:r>
          </a:p>
          <a:p>
            <a:pPr marL="0" indent="0">
              <a:lnSpc>
                <a:spcPct val="200000"/>
              </a:lnSpc>
              <a:buNone/>
            </a:pPr>
            <a:endParaRPr lang="vi-VN" dirty="0"/>
          </a:p>
        </p:txBody>
      </p:sp>
    </p:spTree>
    <p:extLst>
      <p:ext uri="{BB962C8B-B14F-4D97-AF65-F5344CB8AC3E}">
        <p14:creationId xmlns:p14="http://schemas.microsoft.com/office/powerpoint/2010/main" val="426732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1C404-4D3D-2736-88ED-7F8A9AE8C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C1E75-1AF3-0104-F0F6-103BB6AE1AF3}"/>
              </a:ext>
            </a:extLst>
          </p:cNvPr>
          <p:cNvSpPr>
            <a:spLocks noGrp="1"/>
          </p:cNvSpPr>
          <p:nvPr>
            <p:ph type="title"/>
          </p:nvPr>
        </p:nvSpPr>
        <p:spPr/>
        <p:txBody>
          <a:bodyPr>
            <a:normAutofit/>
          </a:bodyPr>
          <a:lstStyle/>
          <a:p>
            <a:r>
              <a:rPr lang="vi-VN" sz="4000" b="1" dirty="0"/>
              <a:t>Phương pháp nghiên cứu </a:t>
            </a:r>
            <a:endParaRPr lang="en-US" sz="4000" b="1" dirty="0"/>
          </a:p>
        </p:txBody>
      </p:sp>
      <p:sp>
        <p:nvSpPr>
          <p:cNvPr id="3" name="Content Placeholder 2">
            <a:extLst>
              <a:ext uri="{FF2B5EF4-FFF2-40B4-BE49-F238E27FC236}">
                <a16:creationId xmlns:a16="http://schemas.microsoft.com/office/drawing/2014/main" id="{5C5880B5-C16F-39CA-2529-9B0DEB78FF06}"/>
              </a:ext>
            </a:extLst>
          </p:cNvPr>
          <p:cNvSpPr>
            <a:spLocks noGrp="1"/>
          </p:cNvSpPr>
          <p:nvPr>
            <p:ph idx="1"/>
          </p:nvPr>
        </p:nvSpPr>
        <p:spPr>
          <a:xfrm>
            <a:off x="838200" y="1488613"/>
            <a:ext cx="10899371" cy="5004262"/>
          </a:xfrm>
        </p:spPr>
        <p:txBody>
          <a:bodyPr>
            <a:normAutofit/>
          </a:bodyPr>
          <a:lstStyle/>
          <a:p>
            <a:pPr marL="0" indent="0">
              <a:lnSpc>
                <a:spcPct val="200000"/>
              </a:lnSpc>
              <a:buNone/>
            </a:pPr>
            <a:r>
              <a:rPr lang="vi-VN" sz="3300" dirty="0"/>
              <a:t>Triển khai hệ thống website:</a:t>
            </a:r>
          </a:p>
          <a:p>
            <a:pPr marL="0" indent="0">
              <a:lnSpc>
                <a:spcPct val="200000"/>
              </a:lnSpc>
              <a:buNone/>
            </a:pPr>
            <a:r>
              <a:rPr lang="vi-VN" sz="2400" dirty="0"/>
              <a:t>Thiết kế và phát triển website dựa trên nền tảng Joomla cùng các công cụ hỗ trợ (MySQL, Apache, PHP).</a:t>
            </a:r>
          </a:p>
          <a:p>
            <a:pPr marL="0" indent="0">
              <a:lnSpc>
                <a:spcPct val="200000"/>
              </a:lnSpc>
              <a:buNone/>
            </a:pPr>
            <a:r>
              <a:rPr lang="vi-VN" sz="2400" dirty="0"/>
              <a:t>Thử nghiệm website trên cả môi trường Linux và Windows để đảm bảo tính tương thích và ổn định.</a:t>
            </a:r>
          </a:p>
          <a:p>
            <a:pPr marL="0" indent="0">
              <a:lnSpc>
                <a:spcPct val="200000"/>
              </a:lnSpc>
              <a:buNone/>
            </a:pPr>
            <a:endParaRPr lang="vi-VN" dirty="0"/>
          </a:p>
        </p:txBody>
      </p:sp>
    </p:spTree>
    <p:extLst>
      <p:ext uri="{BB962C8B-B14F-4D97-AF65-F5344CB8AC3E}">
        <p14:creationId xmlns:p14="http://schemas.microsoft.com/office/powerpoint/2010/main" val="309623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25EF-6886-99EE-FCCC-08A0700C6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308BC-C739-B1E5-3B00-8E17FDCF3E87}"/>
              </a:ext>
            </a:extLst>
          </p:cNvPr>
          <p:cNvSpPr>
            <a:spLocks noGrp="1"/>
          </p:cNvSpPr>
          <p:nvPr>
            <p:ph type="title"/>
          </p:nvPr>
        </p:nvSpPr>
        <p:spPr/>
        <p:txBody>
          <a:bodyPr>
            <a:normAutofit/>
          </a:bodyPr>
          <a:lstStyle/>
          <a:p>
            <a:r>
              <a:rPr lang="vi-VN" sz="4000" b="1" dirty="0"/>
              <a:t>Phương pháp nghiên cứu </a:t>
            </a:r>
            <a:endParaRPr lang="en-US" sz="4000" b="1" dirty="0"/>
          </a:p>
        </p:txBody>
      </p:sp>
      <p:sp>
        <p:nvSpPr>
          <p:cNvPr id="3" name="Content Placeholder 2">
            <a:extLst>
              <a:ext uri="{FF2B5EF4-FFF2-40B4-BE49-F238E27FC236}">
                <a16:creationId xmlns:a16="http://schemas.microsoft.com/office/drawing/2014/main" id="{3E0CBB08-C5C2-0CF2-5993-9208BD9DC71F}"/>
              </a:ext>
            </a:extLst>
          </p:cNvPr>
          <p:cNvSpPr>
            <a:spLocks noGrp="1"/>
          </p:cNvSpPr>
          <p:nvPr>
            <p:ph idx="1"/>
          </p:nvPr>
        </p:nvSpPr>
        <p:spPr>
          <a:xfrm>
            <a:off x="838200" y="1488613"/>
            <a:ext cx="10899371" cy="5004262"/>
          </a:xfrm>
        </p:spPr>
        <p:txBody>
          <a:bodyPr>
            <a:normAutofit/>
          </a:bodyPr>
          <a:lstStyle/>
          <a:p>
            <a:pPr marL="0" indent="0">
              <a:lnSpc>
                <a:spcPct val="200000"/>
              </a:lnSpc>
              <a:buNone/>
            </a:pPr>
            <a:r>
              <a:rPr lang="vi-VN" dirty="0"/>
              <a:t>Thực hiện bảo mật và sao lưu:</a:t>
            </a:r>
          </a:p>
          <a:p>
            <a:pPr marL="457200" lvl="1" indent="0">
              <a:lnSpc>
                <a:spcPct val="200000"/>
              </a:lnSpc>
              <a:buNone/>
            </a:pPr>
            <a:r>
              <a:rPr lang="vi-VN" dirty="0"/>
              <a:t>Áp dụng các biện pháp bảo mật như cấu hình tường lửa, mã hóa dữ liệu, chống xâm nhập.</a:t>
            </a:r>
          </a:p>
          <a:p>
            <a:pPr marL="457200" lvl="1" indent="0">
              <a:lnSpc>
                <a:spcPct val="200000"/>
              </a:lnSpc>
              <a:buNone/>
            </a:pPr>
            <a:r>
              <a:rPr lang="vi-VN" dirty="0"/>
              <a:t>Thiết lập cơ chế sao lưu định kỳ và quy trình khôi phục dữ liệu nhằm bảo vệ website khỏi các sự cố.</a:t>
            </a:r>
          </a:p>
          <a:p>
            <a:pPr marL="0" indent="0">
              <a:lnSpc>
                <a:spcPct val="200000"/>
              </a:lnSpc>
              <a:buNone/>
            </a:pPr>
            <a:endParaRPr lang="vi-VN" dirty="0"/>
          </a:p>
        </p:txBody>
      </p:sp>
    </p:spTree>
    <p:extLst>
      <p:ext uri="{BB962C8B-B14F-4D97-AF65-F5344CB8AC3E}">
        <p14:creationId xmlns:p14="http://schemas.microsoft.com/office/powerpoint/2010/main" val="123879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05932-45B9-69BA-B99A-22056FE18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495BB-B344-A177-813A-61831B752B89}"/>
              </a:ext>
            </a:extLst>
          </p:cNvPr>
          <p:cNvSpPr>
            <a:spLocks noGrp="1"/>
          </p:cNvSpPr>
          <p:nvPr>
            <p:ph type="title"/>
          </p:nvPr>
        </p:nvSpPr>
        <p:spPr>
          <a:xfrm>
            <a:off x="1737360" y="2584624"/>
            <a:ext cx="9303173" cy="1325563"/>
          </a:xfrm>
        </p:spPr>
        <p:txBody>
          <a:bodyPr/>
          <a:lstStyle/>
          <a:p>
            <a:r>
              <a:rPr lang="en-US" dirty="0" err="1"/>
              <a:t>Các</a:t>
            </a:r>
            <a:r>
              <a:rPr lang="en-US" dirty="0"/>
              <a:t> </a:t>
            </a:r>
            <a:r>
              <a:rPr lang="en-US" dirty="0" err="1"/>
              <a:t>công</a:t>
            </a:r>
            <a:r>
              <a:rPr lang="en-US" dirty="0"/>
              <a:t> </a:t>
            </a:r>
            <a:r>
              <a:rPr lang="en-US" dirty="0" err="1"/>
              <a:t>cụ</a:t>
            </a:r>
            <a:r>
              <a:rPr lang="en-US" dirty="0"/>
              <a:t> </a:t>
            </a:r>
            <a:r>
              <a:rPr lang="en-US" dirty="0" err="1"/>
              <a:t>và</a:t>
            </a:r>
            <a:r>
              <a:rPr lang="en-US" dirty="0"/>
              <a:t> </a:t>
            </a:r>
            <a:r>
              <a:rPr lang="en-US" dirty="0" err="1"/>
              <a:t>công</a:t>
            </a:r>
            <a:r>
              <a:rPr lang="en-US" dirty="0"/>
              <a:t> </a:t>
            </a:r>
            <a:r>
              <a:rPr lang="en-US" dirty="0" err="1"/>
              <a:t>nghệ</a:t>
            </a:r>
            <a:r>
              <a:rPr lang="en-US" dirty="0"/>
              <a:t> </a:t>
            </a:r>
            <a:r>
              <a:rPr lang="en-US" dirty="0" err="1"/>
              <a:t>sử</a:t>
            </a:r>
            <a:r>
              <a:rPr lang="en-US" dirty="0"/>
              <a:t> </a:t>
            </a:r>
            <a:r>
              <a:rPr lang="en-US" dirty="0" err="1"/>
              <a:t>dụng</a:t>
            </a:r>
            <a:endParaRPr lang="en-US" dirty="0"/>
          </a:p>
        </p:txBody>
      </p:sp>
      <p:sp>
        <p:nvSpPr>
          <p:cNvPr id="4" name="Arrow: Pentagon 3">
            <a:extLst>
              <a:ext uri="{FF2B5EF4-FFF2-40B4-BE49-F238E27FC236}">
                <a16:creationId xmlns:a16="http://schemas.microsoft.com/office/drawing/2014/main" id="{30015093-7A9A-3355-D9DF-6E6D115CF846}"/>
              </a:ext>
            </a:extLst>
          </p:cNvPr>
          <p:cNvSpPr/>
          <p:nvPr/>
        </p:nvSpPr>
        <p:spPr>
          <a:xfrm>
            <a:off x="1330037" y="2653044"/>
            <a:ext cx="8487294" cy="118872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002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395A2-9659-DC21-B119-E36244B40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368519-60C0-D2FB-C0A3-53A60644BF38}"/>
              </a:ext>
            </a:extLst>
          </p:cNvPr>
          <p:cNvSpPr>
            <a:spLocks noGrp="1"/>
          </p:cNvSpPr>
          <p:nvPr>
            <p:ph type="title"/>
          </p:nvPr>
        </p:nvSpPr>
        <p:spPr/>
        <p:txBody>
          <a:bodyPr>
            <a:normAutofit/>
          </a:bodyPr>
          <a:lstStyle/>
          <a:p>
            <a:r>
              <a:rPr lang="vi-VN" sz="4000" b="1" dirty="0"/>
              <a:t>Giới thiệu về Joomla</a:t>
            </a:r>
            <a:endParaRPr lang="en-US" sz="4000" b="1" dirty="0"/>
          </a:p>
        </p:txBody>
      </p:sp>
      <p:sp>
        <p:nvSpPr>
          <p:cNvPr id="3" name="Content Placeholder 2">
            <a:extLst>
              <a:ext uri="{FF2B5EF4-FFF2-40B4-BE49-F238E27FC236}">
                <a16:creationId xmlns:a16="http://schemas.microsoft.com/office/drawing/2014/main" id="{64CCE81F-7576-C693-EEEA-27F34E210491}"/>
              </a:ext>
            </a:extLst>
          </p:cNvPr>
          <p:cNvSpPr>
            <a:spLocks noGrp="1"/>
          </p:cNvSpPr>
          <p:nvPr>
            <p:ph idx="1"/>
          </p:nvPr>
        </p:nvSpPr>
        <p:spPr>
          <a:xfrm>
            <a:off x="282633" y="5192884"/>
            <a:ext cx="2220884" cy="1129896"/>
          </a:xfrm>
        </p:spPr>
        <p:txBody>
          <a:bodyPr>
            <a:normAutofit/>
          </a:bodyPr>
          <a:lstStyle/>
          <a:p>
            <a:pPr marL="0" indent="0">
              <a:lnSpc>
                <a:spcPct val="200000"/>
              </a:lnSpc>
              <a:buNone/>
            </a:pPr>
            <a:r>
              <a:rPr lang="vi-VN" b="1" dirty="0"/>
              <a:t>Định nghĩa</a:t>
            </a:r>
          </a:p>
        </p:txBody>
      </p:sp>
      <p:sp>
        <p:nvSpPr>
          <p:cNvPr id="5" name="Speech Bubble: Rectangle 4">
            <a:extLst>
              <a:ext uri="{FF2B5EF4-FFF2-40B4-BE49-F238E27FC236}">
                <a16:creationId xmlns:a16="http://schemas.microsoft.com/office/drawing/2014/main" id="{2FC30526-B95B-855C-8225-173DD81C0F18}"/>
              </a:ext>
            </a:extLst>
          </p:cNvPr>
          <p:cNvSpPr/>
          <p:nvPr/>
        </p:nvSpPr>
        <p:spPr>
          <a:xfrm>
            <a:off x="780011" y="2473989"/>
            <a:ext cx="10267604" cy="2078182"/>
          </a:xfrm>
          <a:prstGeom prst="wedgeRectCallout">
            <a:avLst>
              <a:gd name="adj1" fmla="val -34646"/>
              <a:gd name="adj2" fmla="val 981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Joomla là hệ thống quản trị nội dung mã nguồn mở (CMS) được viết bằng ngôn ngữ PHP và kết nối tới cơ sở dữ liệu MySQL</a:t>
            </a:r>
            <a:endParaRPr lang="en-US"/>
          </a:p>
        </p:txBody>
      </p:sp>
    </p:spTree>
    <p:extLst>
      <p:ext uri="{BB962C8B-B14F-4D97-AF65-F5344CB8AC3E}">
        <p14:creationId xmlns:p14="http://schemas.microsoft.com/office/powerpoint/2010/main" val="112337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05B77-F6AE-F34C-2A7D-DE904DC4B259}"/>
              </a:ext>
            </a:extLst>
          </p:cNvPr>
          <p:cNvSpPr>
            <a:spLocks noGrp="1"/>
          </p:cNvSpPr>
          <p:nvPr>
            <p:ph type="title"/>
          </p:nvPr>
        </p:nvSpPr>
        <p:spPr/>
        <p:txBody>
          <a:bodyPr/>
          <a:lstStyle/>
          <a:p>
            <a:r>
              <a:rPr lang="vi-VN" b="1" dirty="0"/>
              <a:t>Lí do chọn đề tài  </a:t>
            </a:r>
            <a:endParaRPr lang="en-US" b="1" dirty="0"/>
          </a:p>
        </p:txBody>
      </p:sp>
      <p:sp>
        <p:nvSpPr>
          <p:cNvPr id="3" name="Content Placeholder 2">
            <a:extLst>
              <a:ext uri="{FF2B5EF4-FFF2-40B4-BE49-F238E27FC236}">
                <a16:creationId xmlns:a16="http://schemas.microsoft.com/office/drawing/2014/main" id="{83B18AD5-F6A1-0D70-D2F2-ADA164D7E724}"/>
              </a:ext>
            </a:extLst>
          </p:cNvPr>
          <p:cNvSpPr>
            <a:spLocks noGrp="1"/>
          </p:cNvSpPr>
          <p:nvPr>
            <p:ph idx="1"/>
          </p:nvPr>
        </p:nvSpPr>
        <p:spPr>
          <a:xfrm>
            <a:off x="1032933" y="835024"/>
            <a:ext cx="10727267" cy="4600575"/>
          </a:xfrm>
        </p:spPr>
        <p:txBody>
          <a:bodyPr>
            <a:normAutofit/>
          </a:bodyPr>
          <a:lstStyle/>
          <a:p>
            <a:pPr marL="0" indent="0">
              <a:buNone/>
            </a:pPr>
            <a:endParaRPr lang="vi-VN" dirty="0"/>
          </a:p>
          <a:p>
            <a:r>
              <a:rPr lang="vi-VN" dirty="0"/>
              <a:t>Đáp ứng nhu cầu thực tế của nhà trường</a:t>
            </a:r>
          </a:p>
          <a:p>
            <a:r>
              <a:rPr lang="vi-VN" dirty="0"/>
              <a:t>Tận dụng công nghệ mã nguồn mở để tối ưu chi phí</a:t>
            </a:r>
          </a:p>
          <a:p>
            <a:r>
              <a:rPr lang="vi-VN" dirty="0"/>
              <a:t>Cơ hội học tập và thực hành kỹ thuật công nghệ</a:t>
            </a:r>
          </a:p>
          <a:p>
            <a:r>
              <a:rPr lang="vi-VN" dirty="0"/>
              <a:t>Tăng hiệu quả trong công tác tuyển sinh</a:t>
            </a:r>
          </a:p>
          <a:p>
            <a:r>
              <a:rPr lang="vi-VN" dirty="0"/>
              <a:t>Phát triển kỹ năng nghiên cứu và ứng dụng thực tiễn</a:t>
            </a:r>
          </a:p>
          <a:p>
            <a:r>
              <a:rPr lang="vi-VN" dirty="0"/>
              <a:t>Góp phần chuyển đổi số trong giáo dục</a:t>
            </a:r>
          </a:p>
          <a:p>
            <a:endParaRPr lang="vi-VN" dirty="0"/>
          </a:p>
          <a:p>
            <a:pPr marL="0" indent="0">
              <a:buNone/>
            </a:pPr>
            <a:endParaRPr lang="en-US" dirty="0"/>
          </a:p>
        </p:txBody>
      </p:sp>
    </p:spTree>
    <p:extLst>
      <p:ext uri="{BB962C8B-B14F-4D97-AF65-F5344CB8AC3E}">
        <p14:creationId xmlns:p14="http://schemas.microsoft.com/office/powerpoint/2010/main" val="269438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3C43-DBE5-64A8-1636-F760676252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D50D4-DC7C-8846-0853-853F022F3AD2}"/>
              </a:ext>
            </a:extLst>
          </p:cNvPr>
          <p:cNvSpPr>
            <a:spLocks noGrp="1"/>
          </p:cNvSpPr>
          <p:nvPr>
            <p:ph type="title"/>
          </p:nvPr>
        </p:nvSpPr>
        <p:spPr/>
        <p:txBody>
          <a:bodyPr>
            <a:normAutofit/>
          </a:bodyPr>
          <a:lstStyle/>
          <a:p>
            <a:r>
              <a:rPr lang="vi-VN" sz="4000" b="1" dirty="0"/>
              <a:t>Giới thiệu về Joomla</a:t>
            </a:r>
            <a:endParaRPr lang="en-US" sz="4000" b="1" dirty="0"/>
          </a:p>
        </p:txBody>
      </p:sp>
      <p:pic>
        <p:nvPicPr>
          <p:cNvPr id="3074" name="Picture 2" descr="Joomla là gì?">
            <a:extLst>
              <a:ext uri="{FF2B5EF4-FFF2-40B4-BE49-F238E27FC236}">
                <a16:creationId xmlns:a16="http://schemas.microsoft.com/office/drawing/2014/main" id="{FF645CBB-5661-67F4-4438-2112B5DD9D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9418" y="2152996"/>
            <a:ext cx="7523018" cy="346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4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D9ADE-2A74-235E-06AB-76F3DE9B39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1D332-C81E-C1ED-A8CA-79BF3C953A70}"/>
              </a:ext>
            </a:extLst>
          </p:cNvPr>
          <p:cNvSpPr>
            <a:spLocks noGrp="1"/>
          </p:cNvSpPr>
          <p:nvPr>
            <p:ph type="title"/>
          </p:nvPr>
        </p:nvSpPr>
        <p:spPr/>
        <p:txBody>
          <a:bodyPr>
            <a:normAutofit/>
          </a:bodyPr>
          <a:lstStyle/>
          <a:p>
            <a:r>
              <a:rPr lang="vi-VN" sz="4000" b="1" dirty="0"/>
              <a:t>Giới thiệu về PHP</a:t>
            </a:r>
            <a:endParaRPr lang="en-US" sz="4000" b="1" dirty="0"/>
          </a:p>
        </p:txBody>
      </p:sp>
      <p:sp>
        <p:nvSpPr>
          <p:cNvPr id="3" name="Content Placeholder 2">
            <a:extLst>
              <a:ext uri="{FF2B5EF4-FFF2-40B4-BE49-F238E27FC236}">
                <a16:creationId xmlns:a16="http://schemas.microsoft.com/office/drawing/2014/main" id="{97B09BF7-5453-C4BE-8095-773F42277056}"/>
              </a:ext>
            </a:extLst>
          </p:cNvPr>
          <p:cNvSpPr>
            <a:spLocks noGrp="1"/>
          </p:cNvSpPr>
          <p:nvPr>
            <p:ph idx="1"/>
          </p:nvPr>
        </p:nvSpPr>
        <p:spPr>
          <a:xfrm>
            <a:off x="282633" y="5192884"/>
            <a:ext cx="2220884" cy="1129896"/>
          </a:xfrm>
        </p:spPr>
        <p:txBody>
          <a:bodyPr>
            <a:normAutofit/>
          </a:bodyPr>
          <a:lstStyle/>
          <a:p>
            <a:pPr marL="0" indent="0">
              <a:lnSpc>
                <a:spcPct val="200000"/>
              </a:lnSpc>
              <a:buNone/>
            </a:pPr>
            <a:r>
              <a:rPr lang="vi-VN" b="1" dirty="0"/>
              <a:t>Định nghĩa</a:t>
            </a:r>
          </a:p>
        </p:txBody>
      </p:sp>
      <p:sp>
        <p:nvSpPr>
          <p:cNvPr id="5" name="Speech Bubble: Rectangle 4">
            <a:extLst>
              <a:ext uri="{FF2B5EF4-FFF2-40B4-BE49-F238E27FC236}">
                <a16:creationId xmlns:a16="http://schemas.microsoft.com/office/drawing/2014/main" id="{A662AC2F-7A8D-98F9-1898-9D2B5CA5299F}"/>
              </a:ext>
            </a:extLst>
          </p:cNvPr>
          <p:cNvSpPr/>
          <p:nvPr/>
        </p:nvSpPr>
        <p:spPr>
          <a:xfrm>
            <a:off x="780011" y="2473989"/>
            <a:ext cx="10267604" cy="2078182"/>
          </a:xfrm>
          <a:prstGeom prst="wedgeRectCallout">
            <a:avLst>
              <a:gd name="adj1" fmla="val -34646"/>
              <a:gd name="adj2" fmla="val 981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0" i="0" dirty="0">
                <a:solidFill>
                  <a:schemeClr val="bg1"/>
                </a:solidFill>
                <a:effectLst/>
                <a:latin typeface="Helvetica" panose="020B0604020202020204" pitchFamily="34" charset="0"/>
              </a:rPr>
              <a:t>PHP (Hypertext Preprocessor) là một ngôn ngữ lập trình máy chủ được thiết kế đặc biệt cho phát triển ứng dụng web. PHP thường được sử dụng để tạo nội dung động trên các trang web, kết nối với cơ sở dữ liệu, xử lý biểu mẫu và thực hiện các tác vụ máy chủ.</a:t>
            </a:r>
            <a:endParaRPr lang="en-US" dirty="0">
              <a:solidFill>
                <a:schemeClr val="bg1"/>
              </a:solidFill>
            </a:endParaRPr>
          </a:p>
        </p:txBody>
      </p:sp>
    </p:spTree>
    <p:extLst>
      <p:ext uri="{BB962C8B-B14F-4D97-AF65-F5344CB8AC3E}">
        <p14:creationId xmlns:p14="http://schemas.microsoft.com/office/powerpoint/2010/main" val="267713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F28DA-F4DE-E48F-EEA2-6944496A3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93554-927B-019E-73FE-D73F9135A965}"/>
              </a:ext>
            </a:extLst>
          </p:cNvPr>
          <p:cNvSpPr>
            <a:spLocks noGrp="1"/>
          </p:cNvSpPr>
          <p:nvPr>
            <p:ph type="title"/>
          </p:nvPr>
        </p:nvSpPr>
        <p:spPr/>
        <p:txBody>
          <a:bodyPr>
            <a:normAutofit/>
          </a:bodyPr>
          <a:lstStyle/>
          <a:p>
            <a:r>
              <a:rPr lang="vi-VN" sz="4000" b="1" dirty="0"/>
              <a:t>Giới thiệu về PHP</a:t>
            </a:r>
            <a:endParaRPr lang="en-US" sz="4000" b="1" dirty="0"/>
          </a:p>
        </p:txBody>
      </p:sp>
      <p:pic>
        <p:nvPicPr>
          <p:cNvPr id="4098" name="Picture 2" descr="Ngôn ngữ lập trình PHP">
            <a:extLst>
              <a:ext uri="{FF2B5EF4-FFF2-40B4-BE49-F238E27FC236}">
                <a16:creationId xmlns:a16="http://schemas.microsoft.com/office/drawing/2014/main" id="{3B03D14C-0FAB-4F30-D68D-218D30CC53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1229" y="1825625"/>
            <a:ext cx="8362604"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5BF8AF-42AF-3030-6DE8-7CE7BD91A8E7}"/>
              </a:ext>
            </a:extLst>
          </p:cNvPr>
          <p:cNvSpPr txBox="1"/>
          <p:nvPr/>
        </p:nvSpPr>
        <p:spPr>
          <a:xfrm>
            <a:off x="4555374" y="6127234"/>
            <a:ext cx="2294313" cy="369332"/>
          </a:xfrm>
          <a:prstGeom prst="rect">
            <a:avLst/>
          </a:prstGeom>
          <a:noFill/>
        </p:spPr>
        <p:txBody>
          <a:bodyPr wrap="square" rtlCol="0">
            <a:spAutoFit/>
          </a:bodyPr>
          <a:lstStyle/>
          <a:p>
            <a:r>
              <a:rPr lang="vi-VN" dirty="0"/>
              <a:t>Hình ảnh về PHP</a:t>
            </a:r>
            <a:endParaRPr lang="en-US" dirty="0"/>
          </a:p>
        </p:txBody>
      </p:sp>
    </p:spTree>
    <p:extLst>
      <p:ext uri="{BB962C8B-B14F-4D97-AF65-F5344CB8AC3E}">
        <p14:creationId xmlns:p14="http://schemas.microsoft.com/office/powerpoint/2010/main" val="299208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7C337-DCCE-212A-37BD-0753C3765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9BB10-693A-A662-830C-C7BA823D1F7F}"/>
              </a:ext>
            </a:extLst>
          </p:cNvPr>
          <p:cNvSpPr>
            <a:spLocks noGrp="1"/>
          </p:cNvSpPr>
          <p:nvPr>
            <p:ph type="title"/>
          </p:nvPr>
        </p:nvSpPr>
        <p:spPr/>
        <p:txBody>
          <a:bodyPr>
            <a:normAutofit/>
          </a:bodyPr>
          <a:lstStyle/>
          <a:p>
            <a:r>
              <a:rPr lang="vi-VN" sz="4000" b="1" dirty="0"/>
              <a:t>Giới thiệu về XAMPP</a:t>
            </a:r>
            <a:endParaRPr lang="en-US" sz="4000" b="1" dirty="0"/>
          </a:p>
        </p:txBody>
      </p:sp>
      <p:sp>
        <p:nvSpPr>
          <p:cNvPr id="3" name="Content Placeholder 2">
            <a:extLst>
              <a:ext uri="{FF2B5EF4-FFF2-40B4-BE49-F238E27FC236}">
                <a16:creationId xmlns:a16="http://schemas.microsoft.com/office/drawing/2014/main" id="{450574DC-8D85-026D-503F-1D8579E23A88}"/>
              </a:ext>
            </a:extLst>
          </p:cNvPr>
          <p:cNvSpPr>
            <a:spLocks noGrp="1"/>
          </p:cNvSpPr>
          <p:nvPr>
            <p:ph idx="1"/>
          </p:nvPr>
        </p:nvSpPr>
        <p:spPr>
          <a:xfrm>
            <a:off x="282633" y="5192884"/>
            <a:ext cx="2220884" cy="1129896"/>
          </a:xfrm>
        </p:spPr>
        <p:txBody>
          <a:bodyPr>
            <a:normAutofit/>
          </a:bodyPr>
          <a:lstStyle/>
          <a:p>
            <a:pPr marL="0" indent="0">
              <a:lnSpc>
                <a:spcPct val="200000"/>
              </a:lnSpc>
              <a:buNone/>
            </a:pPr>
            <a:r>
              <a:rPr lang="vi-VN" b="1" dirty="0"/>
              <a:t>Định nghĩa</a:t>
            </a:r>
          </a:p>
        </p:txBody>
      </p:sp>
      <p:sp>
        <p:nvSpPr>
          <p:cNvPr id="5" name="Speech Bubble: Rectangle 4">
            <a:extLst>
              <a:ext uri="{FF2B5EF4-FFF2-40B4-BE49-F238E27FC236}">
                <a16:creationId xmlns:a16="http://schemas.microsoft.com/office/drawing/2014/main" id="{92D2A0DF-8959-503B-DFF3-B6B035F3A952}"/>
              </a:ext>
            </a:extLst>
          </p:cNvPr>
          <p:cNvSpPr/>
          <p:nvPr/>
        </p:nvSpPr>
        <p:spPr>
          <a:xfrm>
            <a:off x="780011" y="2473989"/>
            <a:ext cx="10267604" cy="2078182"/>
          </a:xfrm>
          <a:prstGeom prst="wedgeRectCallout">
            <a:avLst>
              <a:gd name="adj1" fmla="val -34646"/>
              <a:gd name="adj2" fmla="val 981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i="0" dirty="0">
                <a:solidFill>
                  <a:schemeClr val="bg1"/>
                </a:solidFill>
                <a:effectLst/>
                <a:latin typeface="Verdana" panose="020B0604030504040204" pitchFamily="34" charset="0"/>
              </a:rPr>
              <a:t>XAMPP</a:t>
            </a:r>
            <a:r>
              <a:rPr lang="vi-VN" b="0" i="0" dirty="0">
                <a:solidFill>
                  <a:schemeClr val="bg1"/>
                </a:solidFill>
                <a:effectLst/>
                <a:latin typeface="Verdana" panose="020B0604030504040204" pitchFamily="34" charset="0"/>
              </a:rPr>
              <a:t> là viết tắt của 5 module được tích hợp bên trong nó bao gồm là Cross-Platform (X), Apache (A), MariaDB (M), PHP (P) và Perl (P). </a:t>
            </a:r>
            <a:r>
              <a:rPr lang="vi-VN" b="1" i="0" dirty="0">
                <a:solidFill>
                  <a:schemeClr val="bg1"/>
                </a:solidFill>
                <a:effectLst/>
                <a:latin typeface="Verdana" panose="020B0604030504040204" pitchFamily="34" charset="0"/>
              </a:rPr>
              <a:t>XAMPP</a:t>
            </a:r>
            <a:r>
              <a:rPr lang="vi-VN" b="0" i="0" dirty="0">
                <a:solidFill>
                  <a:schemeClr val="bg1"/>
                </a:solidFill>
                <a:effectLst/>
                <a:latin typeface="Verdana" panose="020B0604030504040204" pitchFamily="34" charset="0"/>
              </a:rPr>
              <a:t> là một phần mềm nguồn mở và miễn phí dùng để tạo web server trên máy tính cá nhân (Localhost), XAMPP tương thích với các hệ điều hành phổ biến như : Linux, MacOS, Windows,..</a:t>
            </a:r>
            <a:endParaRPr lang="en-US" dirty="0">
              <a:solidFill>
                <a:schemeClr val="bg1"/>
              </a:solidFill>
            </a:endParaRPr>
          </a:p>
        </p:txBody>
      </p:sp>
    </p:spTree>
    <p:extLst>
      <p:ext uri="{BB962C8B-B14F-4D97-AF65-F5344CB8AC3E}">
        <p14:creationId xmlns:p14="http://schemas.microsoft.com/office/powerpoint/2010/main" val="384978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6AAAE-9A4B-A63F-4A5A-FEBCE334E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A71B0-263C-ADF6-E9DF-F73A6C2D20BA}"/>
              </a:ext>
            </a:extLst>
          </p:cNvPr>
          <p:cNvSpPr>
            <a:spLocks noGrp="1"/>
          </p:cNvSpPr>
          <p:nvPr>
            <p:ph type="title"/>
          </p:nvPr>
        </p:nvSpPr>
        <p:spPr/>
        <p:txBody>
          <a:bodyPr>
            <a:normAutofit/>
          </a:bodyPr>
          <a:lstStyle/>
          <a:p>
            <a:r>
              <a:rPr lang="vi-VN" sz="4000" b="1" dirty="0"/>
              <a:t>Giới thiệu về XAMPP</a:t>
            </a:r>
            <a:endParaRPr lang="en-US" sz="4000" b="1" dirty="0"/>
          </a:p>
        </p:txBody>
      </p:sp>
      <p:pic>
        <p:nvPicPr>
          <p:cNvPr id="5122" name="Picture 2" descr="Xampp là gì? Cách sử dụng và cài đặt XAMPP">
            <a:extLst>
              <a:ext uri="{FF2B5EF4-FFF2-40B4-BE49-F238E27FC236}">
                <a16:creationId xmlns:a16="http://schemas.microsoft.com/office/drawing/2014/main" id="{CFC97805-F2F9-7AE7-F391-3513D3752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724" y="1611283"/>
            <a:ext cx="8911243" cy="45235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87B895-1A7F-02F6-4D5D-782F6ACEBB72}"/>
              </a:ext>
            </a:extLst>
          </p:cNvPr>
          <p:cNvSpPr txBox="1"/>
          <p:nvPr/>
        </p:nvSpPr>
        <p:spPr>
          <a:xfrm>
            <a:off x="4484716" y="6123543"/>
            <a:ext cx="2585258" cy="369332"/>
          </a:xfrm>
          <a:prstGeom prst="rect">
            <a:avLst/>
          </a:prstGeom>
          <a:noFill/>
        </p:spPr>
        <p:txBody>
          <a:bodyPr wrap="square" rtlCol="0">
            <a:spAutoFit/>
          </a:bodyPr>
          <a:lstStyle/>
          <a:p>
            <a:r>
              <a:rPr lang="vi-VN" dirty="0"/>
              <a:t>Hình ảnh về XAMPP</a:t>
            </a:r>
            <a:endParaRPr lang="en-US" dirty="0"/>
          </a:p>
        </p:txBody>
      </p:sp>
    </p:spTree>
    <p:extLst>
      <p:ext uri="{BB962C8B-B14F-4D97-AF65-F5344CB8AC3E}">
        <p14:creationId xmlns:p14="http://schemas.microsoft.com/office/powerpoint/2010/main" val="375608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E5C5-5F42-468E-1656-46F640557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1AA7B0-E5F2-DB66-9E70-BD87D14E8878}"/>
              </a:ext>
            </a:extLst>
          </p:cNvPr>
          <p:cNvSpPr>
            <a:spLocks noGrp="1"/>
          </p:cNvSpPr>
          <p:nvPr>
            <p:ph type="title"/>
          </p:nvPr>
        </p:nvSpPr>
        <p:spPr>
          <a:xfrm>
            <a:off x="1737360" y="2584624"/>
            <a:ext cx="9303173" cy="1325563"/>
          </a:xfrm>
        </p:spPr>
        <p:txBody>
          <a:bodyPr/>
          <a:lstStyle/>
          <a:p>
            <a:r>
              <a:rPr lang="vi-VN" dirty="0"/>
              <a:t>Quy trình thực hiện </a:t>
            </a:r>
            <a:endParaRPr lang="en-US" dirty="0"/>
          </a:p>
        </p:txBody>
      </p:sp>
      <p:sp>
        <p:nvSpPr>
          <p:cNvPr id="4" name="Arrow: Pentagon 3">
            <a:extLst>
              <a:ext uri="{FF2B5EF4-FFF2-40B4-BE49-F238E27FC236}">
                <a16:creationId xmlns:a16="http://schemas.microsoft.com/office/drawing/2014/main" id="{D5E23737-DF62-A7DC-2834-F75D668E88A3}"/>
              </a:ext>
            </a:extLst>
          </p:cNvPr>
          <p:cNvSpPr/>
          <p:nvPr/>
        </p:nvSpPr>
        <p:spPr>
          <a:xfrm>
            <a:off x="1330037" y="2653044"/>
            <a:ext cx="8487294" cy="118872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665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1FF9-6970-0AD8-7657-1AD3D7DC1354}"/>
              </a:ext>
            </a:extLst>
          </p:cNvPr>
          <p:cNvSpPr>
            <a:spLocks noGrp="1"/>
          </p:cNvSpPr>
          <p:nvPr>
            <p:ph type="title"/>
          </p:nvPr>
        </p:nvSpPr>
        <p:spPr/>
        <p:txBody>
          <a:bodyPr>
            <a:normAutofit/>
          </a:bodyPr>
          <a:lstStyle/>
          <a:p>
            <a:r>
              <a:rPr lang="en-US" sz="3600" b="1" dirty="0" err="1"/>
              <a:t>Xác</a:t>
            </a:r>
            <a:r>
              <a:rPr lang="en-US" sz="3600" b="1" dirty="0"/>
              <a:t> </a:t>
            </a:r>
            <a:r>
              <a:rPr lang="en-US" sz="3600" b="1" dirty="0" err="1"/>
              <a:t>định</a:t>
            </a:r>
            <a:r>
              <a:rPr lang="en-US" sz="3600" b="1" dirty="0"/>
              <a:t> </a:t>
            </a:r>
            <a:r>
              <a:rPr lang="en-US" sz="3600" b="1" dirty="0" err="1"/>
              <a:t>các</a:t>
            </a:r>
            <a:r>
              <a:rPr lang="en-US" sz="3600" b="1" dirty="0"/>
              <a:t> </a:t>
            </a:r>
            <a:r>
              <a:rPr lang="en-US" sz="3600" b="1" dirty="0" err="1"/>
              <a:t>chức</a:t>
            </a:r>
            <a:r>
              <a:rPr lang="en-US" sz="3600" b="1" dirty="0"/>
              <a:t> </a:t>
            </a:r>
            <a:r>
              <a:rPr lang="en-US" sz="3600" b="1" dirty="0" err="1"/>
              <a:t>năng</a:t>
            </a:r>
            <a:r>
              <a:rPr lang="en-US" sz="3600" b="1" dirty="0"/>
              <a:t> </a:t>
            </a:r>
            <a:r>
              <a:rPr lang="en-US" sz="3600" b="1" dirty="0" err="1"/>
              <a:t>cần</a:t>
            </a:r>
            <a:r>
              <a:rPr lang="en-US" sz="3600" b="1" dirty="0"/>
              <a:t> </a:t>
            </a:r>
            <a:r>
              <a:rPr lang="en-US" sz="3600" b="1" dirty="0" err="1"/>
              <a:t>thiết</a:t>
            </a:r>
            <a:r>
              <a:rPr lang="en-US" sz="3600" b="1" dirty="0"/>
              <a:t> </a:t>
            </a:r>
            <a:r>
              <a:rPr lang="en-US" sz="3600" b="1" dirty="0" err="1"/>
              <a:t>của</a:t>
            </a:r>
            <a:r>
              <a:rPr lang="en-US" sz="3600" b="1" dirty="0"/>
              <a:t> website</a:t>
            </a:r>
          </a:p>
        </p:txBody>
      </p:sp>
      <p:sp>
        <p:nvSpPr>
          <p:cNvPr id="3" name="Content Placeholder 2">
            <a:extLst>
              <a:ext uri="{FF2B5EF4-FFF2-40B4-BE49-F238E27FC236}">
                <a16:creationId xmlns:a16="http://schemas.microsoft.com/office/drawing/2014/main" id="{05AAFAAD-42A2-13C5-A3AD-6FD26731C175}"/>
              </a:ext>
            </a:extLst>
          </p:cNvPr>
          <p:cNvSpPr>
            <a:spLocks noGrp="1"/>
          </p:cNvSpPr>
          <p:nvPr>
            <p:ph idx="1"/>
          </p:nvPr>
        </p:nvSpPr>
        <p:spPr/>
        <p:txBody>
          <a:bodyPr/>
          <a:lstStyle/>
          <a:p>
            <a:r>
              <a:rPr lang="vi-VN" dirty="0"/>
              <a:t>Giới thiệu về trường: cung cấp chi tiết về lịch sử phát triển của trường, cơ cấu tổ chức và cũng như là chính sách chất lượng của Trường.</a:t>
            </a:r>
          </a:p>
          <a:p>
            <a:pPr marL="0" indent="0">
              <a:buNone/>
            </a:pPr>
            <a:endParaRPr lang="en-US" dirty="0"/>
          </a:p>
        </p:txBody>
      </p:sp>
    </p:spTree>
    <p:extLst>
      <p:ext uri="{BB962C8B-B14F-4D97-AF65-F5344CB8AC3E}">
        <p14:creationId xmlns:p14="http://schemas.microsoft.com/office/powerpoint/2010/main" val="17277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C675C-91D4-6550-D8FA-098128C54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91DFE7-47BC-2DF9-D1AC-EFBAA349DD03}"/>
              </a:ext>
            </a:extLst>
          </p:cNvPr>
          <p:cNvSpPr>
            <a:spLocks noGrp="1"/>
          </p:cNvSpPr>
          <p:nvPr>
            <p:ph type="title"/>
          </p:nvPr>
        </p:nvSpPr>
        <p:spPr/>
        <p:txBody>
          <a:bodyPr>
            <a:normAutofit/>
          </a:bodyPr>
          <a:lstStyle/>
          <a:p>
            <a:r>
              <a:rPr lang="en-US" sz="3600" b="1" dirty="0" err="1"/>
              <a:t>Xác</a:t>
            </a:r>
            <a:r>
              <a:rPr lang="en-US" sz="3600" b="1" dirty="0"/>
              <a:t> </a:t>
            </a:r>
            <a:r>
              <a:rPr lang="en-US" sz="3600" b="1" dirty="0" err="1"/>
              <a:t>định</a:t>
            </a:r>
            <a:r>
              <a:rPr lang="en-US" sz="3600" b="1" dirty="0"/>
              <a:t> </a:t>
            </a:r>
            <a:r>
              <a:rPr lang="en-US" sz="3600" b="1" dirty="0" err="1"/>
              <a:t>các</a:t>
            </a:r>
            <a:r>
              <a:rPr lang="en-US" sz="3600" b="1" dirty="0"/>
              <a:t> </a:t>
            </a:r>
            <a:r>
              <a:rPr lang="en-US" sz="3600" b="1" dirty="0" err="1"/>
              <a:t>chức</a:t>
            </a:r>
            <a:r>
              <a:rPr lang="en-US" sz="3600" b="1" dirty="0"/>
              <a:t> </a:t>
            </a:r>
            <a:r>
              <a:rPr lang="en-US" sz="3600" b="1" dirty="0" err="1"/>
              <a:t>năng</a:t>
            </a:r>
            <a:r>
              <a:rPr lang="en-US" sz="3600" b="1" dirty="0"/>
              <a:t> </a:t>
            </a:r>
            <a:r>
              <a:rPr lang="en-US" sz="3600" b="1" dirty="0" err="1"/>
              <a:t>cần</a:t>
            </a:r>
            <a:r>
              <a:rPr lang="en-US" sz="3600" b="1" dirty="0"/>
              <a:t> </a:t>
            </a:r>
            <a:r>
              <a:rPr lang="en-US" sz="3600" b="1" dirty="0" err="1"/>
              <a:t>thiết</a:t>
            </a:r>
            <a:r>
              <a:rPr lang="en-US" sz="3600" b="1" dirty="0"/>
              <a:t> </a:t>
            </a:r>
            <a:r>
              <a:rPr lang="en-US" sz="3600" b="1" dirty="0" err="1"/>
              <a:t>của</a:t>
            </a:r>
            <a:r>
              <a:rPr lang="en-US" sz="3600" b="1" dirty="0"/>
              <a:t> website</a:t>
            </a:r>
          </a:p>
        </p:txBody>
      </p:sp>
      <p:sp>
        <p:nvSpPr>
          <p:cNvPr id="3" name="Content Placeholder 2">
            <a:extLst>
              <a:ext uri="{FF2B5EF4-FFF2-40B4-BE49-F238E27FC236}">
                <a16:creationId xmlns:a16="http://schemas.microsoft.com/office/drawing/2014/main" id="{018DD9EC-6AAA-DFDD-6816-8448C43CF3A6}"/>
              </a:ext>
            </a:extLst>
          </p:cNvPr>
          <p:cNvSpPr>
            <a:spLocks noGrp="1"/>
          </p:cNvSpPr>
          <p:nvPr>
            <p:ph idx="1"/>
          </p:nvPr>
        </p:nvSpPr>
        <p:spPr/>
        <p:txBody>
          <a:bodyPr/>
          <a:lstStyle/>
          <a:p>
            <a:r>
              <a:rPr lang="vi-VN" dirty="0"/>
              <a:t>Ngành đào tạo: </a:t>
            </a:r>
            <a:r>
              <a:rPr lang="vi-VN" dirty="0">
                <a:effectLst/>
                <a:latin typeface="Times New Roman" panose="02020603050405020304" pitchFamily="18" charset="0"/>
                <a:ea typeface="Times New Roman" panose="02020603050405020304" pitchFamily="18" charset="0"/>
              </a:rPr>
              <a:t>được thiết kế để cung cấp thông tin chi tiết về các ngành học mà trường đang tuyển sinh, giúp người dùng dễ dàng tra cứu và tìm hiểu. Giao diện của trang được bố trí theo cách trực quan, khoa học, với các mục nổi bật để hỗ trợ việc tìm kiếm và tiếp cận thông tin nhanh chóng.</a:t>
            </a: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6013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AE1E4-2560-397A-169A-0B5A6EF2E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8419C-E116-A369-3BB9-59173BD1190B}"/>
              </a:ext>
            </a:extLst>
          </p:cNvPr>
          <p:cNvSpPr>
            <a:spLocks noGrp="1"/>
          </p:cNvSpPr>
          <p:nvPr>
            <p:ph type="title"/>
          </p:nvPr>
        </p:nvSpPr>
        <p:spPr/>
        <p:txBody>
          <a:bodyPr>
            <a:normAutofit/>
          </a:bodyPr>
          <a:lstStyle/>
          <a:p>
            <a:r>
              <a:rPr lang="en-US" sz="3600" b="1" dirty="0" err="1"/>
              <a:t>Xác</a:t>
            </a:r>
            <a:r>
              <a:rPr lang="en-US" sz="3600" b="1" dirty="0"/>
              <a:t> </a:t>
            </a:r>
            <a:r>
              <a:rPr lang="en-US" sz="3600" b="1" dirty="0" err="1"/>
              <a:t>định</a:t>
            </a:r>
            <a:r>
              <a:rPr lang="en-US" sz="3600" b="1" dirty="0"/>
              <a:t> </a:t>
            </a:r>
            <a:r>
              <a:rPr lang="en-US" sz="3600" b="1" dirty="0" err="1"/>
              <a:t>các</a:t>
            </a:r>
            <a:r>
              <a:rPr lang="en-US" sz="3600" b="1" dirty="0"/>
              <a:t> </a:t>
            </a:r>
            <a:r>
              <a:rPr lang="en-US" sz="3600" b="1" dirty="0" err="1"/>
              <a:t>chức</a:t>
            </a:r>
            <a:r>
              <a:rPr lang="en-US" sz="3600" b="1" dirty="0"/>
              <a:t> </a:t>
            </a:r>
            <a:r>
              <a:rPr lang="en-US" sz="3600" b="1" dirty="0" err="1"/>
              <a:t>năng</a:t>
            </a:r>
            <a:r>
              <a:rPr lang="en-US" sz="3600" b="1" dirty="0"/>
              <a:t> </a:t>
            </a:r>
            <a:r>
              <a:rPr lang="en-US" sz="3600" b="1" dirty="0" err="1"/>
              <a:t>cần</a:t>
            </a:r>
            <a:r>
              <a:rPr lang="en-US" sz="3600" b="1" dirty="0"/>
              <a:t> </a:t>
            </a:r>
            <a:r>
              <a:rPr lang="en-US" sz="3600" b="1" dirty="0" err="1"/>
              <a:t>thiết</a:t>
            </a:r>
            <a:r>
              <a:rPr lang="en-US" sz="3600" b="1" dirty="0"/>
              <a:t> </a:t>
            </a:r>
            <a:r>
              <a:rPr lang="en-US" sz="3600" b="1" dirty="0" err="1"/>
              <a:t>của</a:t>
            </a:r>
            <a:r>
              <a:rPr lang="en-US" sz="3600" b="1" dirty="0"/>
              <a:t> website</a:t>
            </a:r>
          </a:p>
        </p:txBody>
      </p:sp>
      <p:sp>
        <p:nvSpPr>
          <p:cNvPr id="3" name="Content Placeholder 2">
            <a:extLst>
              <a:ext uri="{FF2B5EF4-FFF2-40B4-BE49-F238E27FC236}">
                <a16:creationId xmlns:a16="http://schemas.microsoft.com/office/drawing/2014/main" id="{77F2BAD0-B41D-EF69-3F81-D4BB5DAFBDD1}"/>
              </a:ext>
            </a:extLst>
          </p:cNvPr>
          <p:cNvSpPr>
            <a:spLocks noGrp="1"/>
          </p:cNvSpPr>
          <p:nvPr>
            <p:ph idx="1"/>
          </p:nvPr>
        </p:nvSpPr>
        <p:spPr/>
        <p:txBody>
          <a:bodyPr/>
          <a:lstStyle/>
          <a:p>
            <a:r>
              <a:rPr lang="vi-VN" dirty="0"/>
              <a:t>Loại hình đào tạo là một phần đày đủ nhất của website nên có thể cung cấp đầy đủ thông tin cần thiết cho người dùng.</a:t>
            </a:r>
          </a:p>
          <a:p>
            <a:r>
              <a:rPr lang="vi-VN" dirty="0"/>
              <a:t>Chương trình dành cho sinh viên: Giúp sinh viên có nhiều thông tin bổ ích </a:t>
            </a:r>
          </a:p>
          <a:p>
            <a:r>
              <a:rPr lang="vi-VN" dirty="0"/>
              <a:t>Đăng kí xét tuyển: Để sinh viên muốn đăng kí vào trường có thể đăng kí qua website. </a:t>
            </a:r>
            <a:endParaRPr lang="en-US" dirty="0"/>
          </a:p>
          <a:p>
            <a:endParaRPr lang="en-US" dirty="0"/>
          </a:p>
        </p:txBody>
      </p:sp>
    </p:spTree>
    <p:extLst>
      <p:ext uri="{BB962C8B-B14F-4D97-AF65-F5344CB8AC3E}">
        <p14:creationId xmlns:p14="http://schemas.microsoft.com/office/powerpoint/2010/main" val="366173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09CD4-4B47-56E8-6780-64CBA17D8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AE466C-05ED-AA6F-E720-7DF9AFE74670}"/>
              </a:ext>
            </a:extLst>
          </p:cNvPr>
          <p:cNvSpPr>
            <a:spLocks noGrp="1"/>
          </p:cNvSpPr>
          <p:nvPr>
            <p:ph type="title"/>
          </p:nvPr>
        </p:nvSpPr>
        <p:spPr>
          <a:xfrm>
            <a:off x="1432560" y="2584624"/>
            <a:ext cx="9982200" cy="1325563"/>
          </a:xfrm>
        </p:spPr>
        <p:txBody>
          <a:bodyPr/>
          <a:lstStyle/>
          <a:p>
            <a:r>
              <a:rPr lang="vi-VN" dirty="0"/>
              <a:t>Giao diện và chức năng của website </a:t>
            </a:r>
            <a:endParaRPr lang="en-US" dirty="0"/>
          </a:p>
        </p:txBody>
      </p:sp>
      <p:sp>
        <p:nvSpPr>
          <p:cNvPr id="4" name="Arrow: Pentagon 3">
            <a:extLst>
              <a:ext uri="{FF2B5EF4-FFF2-40B4-BE49-F238E27FC236}">
                <a16:creationId xmlns:a16="http://schemas.microsoft.com/office/drawing/2014/main" id="{EAF6E070-1CF1-7336-BF54-8427D8E7F357}"/>
              </a:ext>
            </a:extLst>
          </p:cNvPr>
          <p:cNvSpPr/>
          <p:nvPr/>
        </p:nvSpPr>
        <p:spPr>
          <a:xfrm>
            <a:off x="1330037" y="2653044"/>
            <a:ext cx="8487294" cy="118872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99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6E6FA-AB9C-62C2-285C-A18CB90602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D2F57F3-5E52-05B5-1C80-CA0B9DB7AAA7}"/>
              </a:ext>
            </a:extLst>
          </p:cNvPr>
          <p:cNvPicPr>
            <a:picLocks noGrp="1" noChangeAspect="1"/>
          </p:cNvPicPr>
          <p:nvPr>
            <p:ph idx="1"/>
          </p:nvPr>
        </p:nvPicPr>
        <p:blipFill>
          <a:blip r:embed="rId2"/>
          <a:stretch>
            <a:fillRect/>
          </a:stretch>
        </p:blipFill>
        <p:spPr>
          <a:xfrm>
            <a:off x="2042496" y="1825625"/>
            <a:ext cx="8107007" cy="4351338"/>
          </a:xfrm>
        </p:spPr>
      </p:pic>
    </p:spTree>
    <p:extLst>
      <p:ext uri="{BB962C8B-B14F-4D97-AF65-F5344CB8AC3E}">
        <p14:creationId xmlns:p14="http://schemas.microsoft.com/office/powerpoint/2010/main" val="2976153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92663-10BF-411E-C37A-E86ED52E3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17DDAB-E197-6D94-F48D-3566C4C149D1}"/>
              </a:ext>
            </a:extLst>
          </p:cNvPr>
          <p:cNvSpPr>
            <a:spLocks noGrp="1"/>
          </p:cNvSpPr>
          <p:nvPr>
            <p:ph type="title"/>
          </p:nvPr>
        </p:nvSpPr>
        <p:spPr/>
        <p:txBody>
          <a:bodyPr>
            <a:normAutofit/>
          </a:bodyPr>
          <a:lstStyle/>
          <a:p>
            <a:r>
              <a:rPr lang="vi-VN" sz="3600" b="1" dirty="0"/>
              <a:t>Giao diện chính của Website </a:t>
            </a:r>
            <a:endParaRPr lang="en-US" sz="3600" b="1" dirty="0"/>
          </a:p>
        </p:txBody>
      </p:sp>
      <p:sp>
        <p:nvSpPr>
          <p:cNvPr id="3" name="Content Placeholder 2">
            <a:extLst>
              <a:ext uri="{FF2B5EF4-FFF2-40B4-BE49-F238E27FC236}">
                <a16:creationId xmlns:a16="http://schemas.microsoft.com/office/drawing/2014/main" id="{76DD21DF-B6FC-F216-3FE8-C9C656B0A3A7}"/>
              </a:ext>
            </a:extLst>
          </p:cNvPr>
          <p:cNvSpPr>
            <a:spLocks noGrp="1"/>
          </p:cNvSpPr>
          <p:nvPr>
            <p:ph idx="1"/>
          </p:nvPr>
        </p:nvSpPr>
        <p:spPr>
          <a:xfrm>
            <a:off x="838200" y="1825625"/>
            <a:ext cx="10515600" cy="4667250"/>
          </a:xfrm>
        </p:spPr>
        <p:txBody>
          <a:bodyPr>
            <a:normAutofit fontScale="32500" lnSpcReduction="20000"/>
          </a:bodyPr>
          <a:lstStyle/>
          <a:p>
            <a:pPr>
              <a:lnSpc>
                <a:spcPct val="210000"/>
              </a:lnSpc>
            </a:pPr>
            <a:r>
              <a:rPr lang="vi-VN" sz="5100" dirty="0"/>
              <a:t>Trang chủ của Website tuyển sinh được thiết kế với giao diện thân thiện, hiện đại và bố cục khoa học, giúp người dùng dễ dàng tìm kiếm và tiếp cận thông tin. </a:t>
            </a:r>
          </a:p>
          <a:p>
            <a:pPr>
              <a:lnSpc>
                <a:spcPct val="210000"/>
              </a:lnSpc>
            </a:pPr>
            <a:r>
              <a:rPr lang="vi-VN" sz="5100" dirty="0"/>
              <a:t>Trang chủ gồm 3 thành phần con để giới thiệu về Trường Đại học Trà Vinh bao gồm:</a:t>
            </a:r>
            <a:endParaRPr lang="en-US" sz="5100" dirty="0"/>
          </a:p>
          <a:p>
            <a:pPr>
              <a:lnSpc>
                <a:spcPct val="210000"/>
              </a:lnSpc>
            </a:pPr>
            <a:r>
              <a:rPr lang="vi-VN" sz="5100" dirty="0"/>
              <a:t> Phần Lịch sử phát triển: chứa bài viết liên quan đến lịch sử hình thành và phát triển của trường.</a:t>
            </a:r>
            <a:endParaRPr lang="en-US" sz="5100" dirty="0"/>
          </a:p>
          <a:p>
            <a:pPr>
              <a:lnSpc>
                <a:spcPct val="210000"/>
              </a:lnSpc>
            </a:pPr>
            <a:r>
              <a:rPr lang="vi-VN" sz="5100" dirty="0"/>
              <a:t>Cơ cấu Tổ chức: chứa bài viết gồm hình ảnh liên quan đến cơ cấu nhân sự của trường.</a:t>
            </a:r>
          </a:p>
          <a:p>
            <a:pPr>
              <a:lnSpc>
                <a:spcPct val="210000"/>
              </a:lnSpc>
            </a:pPr>
            <a:r>
              <a:rPr lang="vi-VN" sz="5100" dirty="0"/>
              <a:t>Chính sách chất lượng Nhà trường: chứa các thông tin giới thiệu về chất lượng đào tạo của trường</a:t>
            </a:r>
          </a:p>
          <a:p>
            <a:endParaRPr lang="en-US" dirty="0"/>
          </a:p>
          <a:p>
            <a:endParaRPr lang="en-US" dirty="0"/>
          </a:p>
          <a:p>
            <a:endParaRPr lang="en-US" dirty="0"/>
          </a:p>
        </p:txBody>
      </p:sp>
    </p:spTree>
    <p:extLst>
      <p:ext uri="{BB962C8B-B14F-4D97-AF65-F5344CB8AC3E}">
        <p14:creationId xmlns:p14="http://schemas.microsoft.com/office/powerpoint/2010/main" val="384849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7013E-34A7-97DB-11D0-CC2622F65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D70A1-59DD-D89C-FCED-394726322F76}"/>
              </a:ext>
            </a:extLst>
          </p:cNvPr>
          <p:cNvSpPr>
            <a:spLocks noGrp="1"/>
          </p:cNvSpPr>
          <p:nvPr>
            <p:ph type="title"/>
          </p:nvPr>
        </p:nvSpPr>
        <p:spPr>
          <a:xfrm>
            <a:off x="708660" y="365125"/>
            <a:ext cx="10515600" cy="1325563"/>
          </a:xfrm>
        </p:spPr>
        <p:txBody>
          <a:bodyPr>
            <a:normAutofit/>
          </a:bodyPr>
          <a:lstStyle/>
          <a:p>
            <a:r>
              <a:rPr lang="vi-VN" sz="3600" b="1" dirty="0"/>
              <a:t>Giao diện chính của Website </a:t>
            </a:r>
            <a:endParaRPr lang="en-US" sz="3600" b="1" dirty="0"/>
          </a:p>
        </p:txBody>
      </p:sp>
      <p:pic>
        <p:nvPicPr>
          <p:cNvPr id="6146" name="Picture 1">
            <a:extLst>
              <a:ext uri="{FF2B5EF4-FFF2-40B4-BE49-F238E27FC236}">
                <a16:creationId xmlns:a16="http://schemas.microsoft.com/office/drawing/2014/main" id="{186E70A5-7F91-7AE8-45C0-6C3100204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540" y="1538288"/>
            <a:ext cx="7284719" cy="353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388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299B7-7323-DA54-216F-FE7FFD0EA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56DAC3-FDC0-9BC9-6464-D7D160AC8710}"/>
              </a:ext>
            </a:extLst>
          </p:cNvPr>
          <p:cNvSpPr>
            <a:spLocks noGrp="1"/>
          </p:cNvSpPr>
          <p:nvPr>
            <p:ph type="title"/>
          </p:nvPr>
        </p:nvSpPr>
        <p:spPr/>
        <p:txBody>
          <a:bodyPr>
            <a:normAutofit/>
          </a:bodyPr>
          <a:lstStyle/>
          <a:p>
            <a:r>
              <a:rPr lang="vi-VN" sz="3600" b="1" dirty="0"/>
              <a:t>Giao diện trang ngành đào tạo </a:t>
            </a:r>
            <a:endParaRPr lang="en-US" sz="3600" b="1" dirty="0"/>
          </a:p>
        </p:txBody>
      </p:sp>
      <p:sp>
        <p:nvSpPr>
          <p:cNvPr id="3" name="Content Placeholder 2">
            <a:extLst>
              <a:ext uri="{FF2B5EF4-FFF2-40B4-BE49-F238E27FC236}">
                <a16:creationId xmlns:a16="http://schemas.microsoft.com/office/drawing/2014/main" id="{0D9D63BB-D68C-6D1D-0F49-957F2777B79F}"/>
              </a:ext>
            </a:extLst>
          </p:cNvPr>
          <p:cNvSpPr>
            <a:spLocks noGrp="1"/>
          </p:cNvSpPr>
          <p:nvPr>
            <p:ph idx="1"/>
          </p:nvPr>
        </p:nvSpPr>
        <p:spPr/>
        <p:txBody>
          <a:bodyPr/>
          <a:lstStyle/>
          <a:p>
            <a:r>
              <a:rPr lang="vi-VN" dirty="0"/>
              <a:t>Trang "Ngành đào tạo" được thiết kế để cung cấp thông tin chi tiết về các ngành học mà trường đang tuyển sinh, giúp người dùng dễ dàng tra cứu và tìm hiểu. Giao diện của trang được bố trí theo cách trực quan, khoa học, với các mục nổi bật để hỗ trợ việc tìm kiếm và tiếp cận thông tin nhanh chóng.</a:t>
            </a:r>
            <a:endParaRPr lang="en-US" dirty="0"/>
          </a:p>
          <a:p>
            <a:r>
              <a:rPr lang="vi-VN" dirty="0"/>
              <a:t>Phần đầu trang (header) hiển thị tiêu đề "Ngành đào tạo" cùng một thanh công cụ tìm kiếm hoặc bộ lọc theo ngành học, trình độ đào tạo (đại học, sau đại học,...) và hình thức đào tạo (chính quy, tại chức, từ xa). Điều này giúp người dùng dễ dàng tìm được ngành học phù hợp với nhu cầu.</a:t>
            </a:r>
            <a:endParaRPr lang="en-US" dirty="0"/>
          </a:p>
          <a:p>
            <a:endParaRPr lang="en-US" dirty="0"/>
          </a:p>
        </p:txBody>
      </p:sp>
    </p:spTree>
    <p:extLst>
      <p:ext uri="{BB962C8B-B14F-4D97-AF65-F5344CB8AC3E}">
        <p14:creationId xmlns:p14="http://schemas.microsoft.com/office/powerpoint/2010/main" val="24620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B7145-C8BA-4B77-2700-CA45043A3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12570-A9BE-8706-4708-68D781C4C8B8}"/>
              </a:ext>
            </a:extLst>
          </p:cNvPr>
          <p:cNvSpPr>
            <a:spLocks noGrp="1"/>
          </p:cNvSpPr>
          <p:nvPr>
            <p:ph type="title"/>
          </p:nvPr>
        </p:nvSpPr>
        <p:spPr/>
        <p:txBody>
          <a:bodyPr>
            <a:normAutofit/>
          </a:bodyPr>
          <a:lstStyle/>
          <a:p>
            <a:r>
              <a:rPr lang="vi-VN" sz="3600" b="1" dirty="0"/>
              <a:t>Giao diện trang ngành đào tạo </a:t>
            </a:r>
            <a:endParaRPr lang="en-US" sz="3600" b="1" dirty="0"/>
          </a:p>
        </p:txBody>
      </p:sp>
      <p:pic>
        <p:nvPicPr>
          <p:cNvPr id="4" name="Picture 3">
            <a:extLst>
              <a:ext uri="{FF2B5EF4-FFF2-40B4-BE49-F238E27FC236}">
                <a16:creationId xmlns:a16="http://schemas.microsoft.com/office/drawing/2014/main" id="{360A3B99-B258-3C8A-DE52-19D5E215917B}"/>
              </a:ext>
            </a:extLst>
          </p:cNvPr>
          <p:cNvPicPr>
            <a:picLocks noChangeAspect="1"/>
          </p:cNvPicPr>
          <p:nvPr/>
        </p:nvPicPr>
        <p:blipFill>
          <a:blip r:embed="rId2"/>
          <a:stretch>
            <a:fillRect/>
          </a:stretch>
        </p:blipFill>
        <p:spPr>
          <a:xfrm>
            <a:off x="1651819" y="1533833"/>
            <a:ext cx="7885471" cy="3903406"/>
          </a:xfrm>
          <a:prstGeom prst="rect">
            <a:avLst/>
          </a:prstGeom>
        </p:spPr>
      </p:pic>
    </p:spTree>
    <p:extLst>
      <p:ext uri="{BB962C8B-B14F-4D97-AF65-F5344CB8AC3E}">
        <p14:creationId xmlns:p14="http://schemas.microsoft.com/office/powerpoint/2010/main" val="21274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8C588-72F7-0C0E-DA4E-6A36DE3BE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EBBC4-474A-E9C2-0510-936ABA21A11C}"/>
              </a:ext>
            </a:extLst>
          </p:cNvPr>
          <p:cNvSpPr>
            <a:spLocks noGrp="1"/>
          </p:cNvSpPr>
          <p:nvPr>
            <p:ph type="title"/>
          </p:nvPr>
        </p:nvSpPr>
        <p:spPr/>
        <p:txBody>
          <a:bodyPr>
            <a:normAutofit/>
          </a:bodyPr>
          <a:lstStyle/>
          <a:p>
            <a:r>
              <a:rPr lang="vi-VN" sz="3600" b="1" dirty="0"/>
              <a:t>Giao diện trang loại hình đào tạo </a:t>
            </a:r>
            <a:endParaRPr lang="en-US" sz="3600" b="1" dirty="0"/>
          </a:p>
        </p:txBody>
      </p:sp>
      <p:sp>
        <p:nvSpPr>
          <p:cNvPr id="3" name="Content Placeholder 2">
            <a:extLst>
              <a:ext uri="{FF2B5EF4-FFF2-40B4-BE49-F238E27FC236}">
                <a16:creationId xmlns:a16="http://schemas.microsoft.com/office/drawing/2014/main" id="{62DA1E08-D7D6-E3BE-1972-1FE8994430CA}"/>
              </a:ext>
            </a:extLst>
          </p:cNvPr>
          <p:cNvSpPr>
            <a:spLocks noGrp="1"/>
          </p:cNvSpPr>
          <p:nvPr>
            <p:ph idx="1"/>
          </p:nvPr>
        </p:nvSpPr>
        <p:spPr/>
        <p:txBody>
          <a:bodyPr/>
          <a:lstStyle/>
          <a:p>
            <a:r>
              <a:rPr lang="vi-VN" dirty="0"/>
              <a:t>Trang này sẽ chứa danh sách các thông tin ở mức 1 và một danh sách menu con cấp 2 thuộc thành phần đó.</a:t>
            </a:r>
            <a:endParaRPr lang="en-US" dirty="0"/>
          </a:p>
          <a:p>
            <a:endParaRPr lang="en-US" dirty="0"/>
          </a:p>
        </p:txBody>
      </p:sp>
      <p:pic>
        <p:nvPicPr>
          <p:cNvPr id="4" name="Picture 3">
            <a:extLst>
              <a:ext uri="{FF2B5EF4-FFF2-40B4-BE49-F238E27FC236}">
                <a16:creationId xmlns:a16="http://schemas.microsoft.com/office/drawing/2014/main" id="{E521F964-5B2A-24B6-C851-D45873BA59B7}"/>
              </a:ext>
            </a:extLst>
          </p:cNvPr>
          <p:cNvPicPr>
            <a:picLocks noChangeAspect="1"/>
          </p:cNvPicPr>
          <p:nvPr/>
        </p:nvPicPr>
        <p:blipFill>
          <a:blip r:embed="rId2"/>
          <a:stretch>
            <a:fillRect/>
          </a:stretch>
        </p:blipFill>
        <p:spPr>
          <a:xfrm>
            <a:off x="1278195" y="2732642"/>
            <a:ext cx="4060722" cy="3142857"/>
          </a:xfrm>
          <a:prstGeom prst="rect">
            <a:avLst/>
          </a:prstGeom>
        </p:spPr>
      </p:pic>
      <p:pic>
        <p:nvPicPr>
          <p:cNvPr id="5" name="Picture 4">
            <a:extLst>
              <a:ext uri="{FF2B5EF4-FFF2-40B4-BE49-F238E27FC236}">
                <a16:creationId xmlns:a16="http://schemas.microsoft.com/office/drawing/2014/main" id="{DDB7521B-5608-4D0C-4C87-CC71850BF349}"/>
              </a:ext>
            </a:extLst>
          </p:cNvPr>
          <p:cNvPicPr>
            <a:picLocks noChangeAspect="1"/>
          </p:cNvPicPr>
          <p:nvPr/>
        </p:nvPicPr>
        <p:blipFill>
          <a:blip r:embed="rId3"/>
          <a:stretch>
            <a:fillRect/>
          </a:stretch>
        </p:blipFill>
        <p:spPr>
          <a:xfrm>
            <a:off x="5338917" y="2732641"/>
            <a:ext cx="4660489" cy="3142857"/>
          </a:xfrm>
          <a:prstGeom prst="rect">
            <a:avLst/>
          </a:prstGeom>
        </p:spPr>
      </p:pic>
    </p:spTree>
    <p:extLst>
      <p:ext uri="{BB962C8B-B14F-4D97-AF65-F5344CB8AC3E}">
        <p14:creationId xmlns:p14="http://schemas.microsoft.com/office/powerpoint/2010/main" val="41456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3E2F-C505-1F74-956E-F4B7FC59FF10}"/>
              </a:ext>
            </a:extLst>
          </p:cNvPr>
          <p:cNvSpPr>
            <a:spLocks noGrp="1"/>
          </p:cNvSpPr>
          <p:nvPr>
            <p:ph type="title"/>
          </p:nvPr>
        </p:nvSpPr>
        <p:spPr/>
        <p:txBody>
          <a:bodyPr/>
          <a:lstStyle/>
          <a:p>
            <a:r>
              <a:rPr lang="vi-VN" dirty="0"/>
              <a:t>Giao diện trang loại hình đào tạo</a:t>
            </a:r>
            <a:endParaRPr lang="en-US" dirty="0"/>
          </a:p>
        </p:txBody>
      </p:sp>
      <p:sp>
        <p:nvSpPr>
          <p:cNvPr id="3" name="Content Placeholder 2">
            <a:extLst>
              <a:ext uri="{FF2B5EF4-FFF2-40B4-BE49-F238E27FC236}">
                <a16:creationId xmlns:a16="http://schemas.microsoft.com/office/drawing/2014/main" id="{2D53C436-662D-D141-8EEE-37F92C709F9A}"/>
              </a:ext>
            </a:extLst>
          </p:cNvPr>
          <p:cNvSpPr>
            <a:spLocks noGrp="1"/>
          </p:cNvSpPr>
          <p:nvPr>
            <p:ph idx="1"/>
          </p:nvPr>
        </p:nvSpPr>
        <p:spPr>
          <a:xfrm>
            <a:off x="838200" y="1825625"/>
            <a:ext cx="10515600" cy="2608723"/>
          </a:xfrm>
        </p:spPr>
        <p:txBody>
          <a:bodyPr/>
          <a:lstStyle/>
          <a:p>
            <a:pPr marL="457200" indent="-457200" algn="just">
              <a:lnSpc>
                <a:spcPct val="150000"/>
              </a:lnSpc>
              <a:tabLst>
                <a:tab pos="457200" algn="l"/>
              </a:tabLst>
            </a:pPr>
            <a:r>
              <a:rPr lang="vi-VN" sz="1800" b="1" dirty="0">
                <a:effectLst/>
                <a:latin typeface="Times New Roman" panose="02020603050405020304" pitchFamily="18" charset="0"/>
                <a:ea typeface="SimSun" panose="02010600030101010101" pitchFamily="2" charset="-122"/>
              </a:rPr>
              <a:t>Trang sau đại học</a:t>
            </a:r>
          </a:p>
          <a:p>
            <a:pPr marL="457200" indent="-457200" algn="just">
              <a:lnSpc>
                <a:spcPct val="150000"/>
              </a:lnSpc>
              <a:tabLst>
                <a:tab pos="457200" algn="l"/>
              </a:tabLst>
            </a:pPr>
            <a:r>
              <a:rPr lang="vi-VN" sz="1800" dirty="0">
                <a:effectLst/>
                <a:latin typeface="Times New Roman" panose="02020603050405020304" pitchFamily="18" charset="0"/>
                <a:ea typeface="SimSun" panose="02010600030101010101" pitchFamily="2" charset="-122"/>
              </a:rPr>
              <a:t>Là trang con đầu tiên của loại hình đào tạo</a:t>
            </a:r>
            <a:endParaRPr lang="en-US" sz="1800" dirty="0">
              <a:effectLst/>
              <a:latin typeface="Times New Roman" panose="02020603050405020304" pitchFamily="18" charset="0"/>
              <a:ea typeface="SimSun" panose="02010600030101010101" pitchFamily="2" charset="-122"/>
            </a:endParaRPr>
          </a:p>
          <a:p>
            <a:pPr indent="457200" algn="just">
              <a:lnSpc>
                <a:spcPct val="150000"/>
              </a:lnSpc>
            </a:pPr>
            <a:r>
              <a:rPr lang="vi-VN" sz="1800" dirty="0">
                <a:effectLst/>
                <a:latin typeface="Times New Roman" panose="02020603050405020304" pitchFamily="18" charset="0"/>
                <a:ea typeface="Times New Roman" panose="02020603050405020304" pitchFamily="18" charset="0"/>
              </a:rPr>
              <a:t>Trang này chứa liên kết đến trang thông tin việc làm và những kết quả sẽ đạt được sau đại học</a:t>
            </a:r>
            <a:endParaRPr lang="en-US" sz="1800" dirty="0">
              <a:effectLst/>
              <a:latin typeface="Times New Roman" panose="02020603050405020304" pitchFamily="18" charset="0"/>
              <a:ea typeface="Times New Roman" panose="02020603050405020304" pitchFamily="18" charset="0"/>
            </a:endParaRPr>
          </a:p>
          <a:p>
            <a:pPr indent="457200" algn="just">
              <a:lnSpc>
                <a:spcPct val="150000"/>
              </a:lnSpc>
            </a:pPr>
            <a:r>
              <a:rPr lang="vi-VN" sz="1800" dirty="0">
                <a:effectLst/>
                <a:latin typeface="Times New Roman" panose="02020603050405020304" pitchFamily="18" charset="0"/>
                <a:ea typeface="Times New Roman" panose="02020603050405020304" pitchFamily="18" charset="0"/>
              </a:rPr>
              <a:t>Khi nhấn vào trang thì sẽ liên kết đường dẫn đến web Phòng Đào tạo của trường để dễ dàng có được thông tin và liên hệ với Phòng đào tạo.</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12290" name="Picture 1">
            <a:extLst>
              <a:ext uri="{FF2B5EF4-FFF2-40B4-BE49-F238E27FC236}">
                <a16:creationId xmlns:a16="http://schemas.microsoft.com/office/drawing/2014/main" id="{6B2F985A-40D0-09B6-703F-7C9023F77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058" y="4249277"/>
            <a:ext cx="7197213" cy="260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520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0EAD-6B4F-DE53-D25B-3AE7BB632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B4109F-D605-CA62-7FFC-E40D5FD3F56B}"/>
              </a:ext>
            </a:extLst>
          </p:cNvPr>
          <p:cNvSpPr>
            <a:spLocks noGrp="1"/>
          </p:cNvSpPr>
          <p:nvPr>
            <p:ph type="title"/>
          </p:nvPr>
        </p:nvSpPr>
        <p:spPr/>
        <p:txBody>
          <a:bodyPr/>
          <a:lstStyle/>
          <a:p>
            <a:r>
              <a:rPr lang="vi-VN" dirty="0"/>
              <a:t>Giao diện trang loại hình đào tạo</a:t>
            </a:r>
            <a:endParaRPr lang="en-US" dirty="0"/>
          </a:p>
        </p:txBody>
      </p:sp>
      <p:sp>
        <p:nvSpPr>
          <p:cNvPr id="3" name="Content Placeholder 2">
            <a:extLst>
              <a:ext uri="{FF2B5EF4-FFF2-40B4-BE49-F238E27FC236}">
                <a16:creationId xmlns:a16="http://schemas.microsoft.com/office/drawing/2014/main" id="{6649E28D-EC87-2A94-BB9D-05260C74EFE8}"/>
              </a:ext>
            </a:extLst>
          </p:cNvPr>
          <p:cNvSpPr>
            <a:spLocks noGrp="1"/>
          </p:cNvSpPr>
          <p:nvPr>
            <p:ph idx="1"/>
          </p:nvPr>
        </p:nvSpPr>
        <p:spPr>
          <a:xfrm>
            <a:off x="838200" y="1825626"/>
            <a:ext cx="10515600" cy="1704156"/>
          </a:xfrm>
        </p:spPr>
        <p:txBody>
          <a:bodyPr/>
          <a:lstStyle/>
          <a:p>
            <a:r>
              <a:rPr lang="vi-VN" b="1" dirty="0"/>
              <a:t>Trang Đại Học – Cao Đẳng</a:t>
            </a:r>
            <a:endParaRPr lang="en-US" b="1" dirty="0"/>
          </a:p>
          <a:p>
            <a:r>
              <a:rPr lang="vi-VN" dirty="0"/>
              <a:t>Chứa các trang con liên kết đến để giới thiệu hướng dẫn cho học sinh đăng kí và xét tuyển vào trường</a:t>
            </a:r>
            <a:endParaRPr lang="en-US" dirty="0"/>
          </a:p>
          <a:p>
            <a:endParaRPr lang="en-US" dirty="0"/>
          </a:p>
        </p:txBody>
      </p:sp>
      <p:pic>
        <p:nvPicPr>
          <p:cNvPr id="4" name="Picture 3">
            <a:extLst>
              <a:ext uri="{FF2B5EF4-FFF2-40B4-BE49-F238E27FC236}">
                <a16:creationId xmlns:a16="http://schemas.microsoft.com/office/drawing/2014/main" id="{5D91FAFF-4CE6-7FB6-1841-08BDAC5F5283}"/>
              </a:ext>
            </a:extLst>
          </p:cNvPr>
          <p:cNvPicPr>
            <a:picLocks noChangeAspect="1"/>
          </p:cNvPicPr>
          <p:nvPr/>
        </p:nvPicPr>
        <p:blipFill>
          <a:blip r:embed="rId2"/>
          <a:stretch>
            <a:fillRect/>
          </a:stretch>
        </p:blipFill>
        <p:spPr>
          <a:xfrm>
            <a:off x="2153266" y="3429000"/>
            <a:ext cx="7148052" cy="2386496"/>
          </a:xfrm>
          <a:prstGeom prst="rect">
            <a:avLst/>
          </a:prstGeom>
        </p:spPr>
      </p:pic>
    </p:spTree>
    <p:extLst>
      <p:ext uri="{BB962C8B-B14F-4D97-AF65-F5344CB8AC3E}">
        <p14:creationId xmlns:p14="http://schemas.microsoft.com/office/powerpoint/2010/main" val="394365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874C-273D-A1E9-C821-9C6AE4BE0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3545D-10AA-D956-3D37-FEC9853A72A5}"/>
              </a:ext>
            </a:extLst>
          </p:cNvPr>
          <p:cNvSpPr>
            <a:spLocks noGrp="1"/>
          </p:cNvSpPr>
          <p:nvPr>
            <p:ph type="title"/>
          </p:nvPr>
        </p:nvSpPr>
        <p:spPr/>
        <p:txBody>
          <a:bodyPr/>
          <a:lstStyle/>
          <a:p>
            <a:r>
              <a:rPr lang="vi-VN" dirty="0"/>
              <a:t>Giao diện trang loại hình đào tạo</a:t>
            </a:r>
            <a:endParaRPr lang="en-US" dirty="0"/>
          </a:p>
        </p:txBody>
      </p:sp>
      <p:sp>
        <p:nvSpPr>
          <p:cNvPr id="3" name="Content Placeholder 2">
            <a:extLst>
              <a:ext uri="{FF2B5EF4-FFF2-40B4-BE49-F238E27FC236}">
                <a16:creationId xmlns:a16="http://schemas.microsoft.com/office/drawing/2014/main" id="{161342B1-3601-1C01-5086-229124F96DFC}"/>
              </a:ext>
            </a:extLst>
          </p:cNvPr>
          <p:cNvSpPr>
            <a:spLocks noGrp="1"/>
          </p:cNvSpPr>
          <p:nvPr>
            <p:ph idx="1"/>
          </p:nvPr>
        </p:nvSpPr>
        <p:spPr>
          <a:xfrm>
            <a:off x="838200" y="1825626"/>
            <a:ext cx="10515600" cy="1704156"/>
          </a:xfrm>
        </p:spPr>
        <p:txBody>
          <a:bodyPr>
            <a:normAutofit lnSpcReduction="10000"/>
          </a:bodyPr>
          <a:lstStyle/>
          <a:p>
            <a:r>
              <a:rPr lang="vi-VN" b="1" dirty="0"/>
              <a:t>Trang xét tuyển trức tuyến</a:t>
            </a:r>
            <a:endParaRPr lang="en-US" b="1" dirty="0"/>
          </a:p>
          <a:p>
            <a:r>
              <a:rPr lang="vi-VN" dirty="0"/>
              <a:t>Cho phép học sinh đăng nhập vào trang thi tốt nghiệp của Bộ giáo dục để nhận điểm sau đó dễ dàng lấy điểm để xét tuyển vào trường.</a:t>
            </a:r>
            <a:endParaRPr lang="en-US" dirty="0"/>
          </a:p>
          <a:p>
            <a:endParaRPr lang="en-US" dirty="0"/>
          </a:p>
        </p:txBody>
      </p:sp>
      <p:pic>
        <p:nvPicPr>
          <p:cNvPr id="5" name="Picture 4">
            <a:extLst>
              <a:ext uri="{FF2B5EF4-FFF2-40B4-BE49-F238E27FC236}">
                <a16:creationId xmlns:a16="http://schemas.microsoft.com/office/drawing/2014/main" id="{4B8EE3C8-37AC-D66A-D93D-C01693A524BE}"/>
              </a:ext>
            </a:extLst>
          </p:cNvPr>
          <p:cNvPicPr>
            <a:picLocks noChangeAspect="1"/>
          </p:cNvPicPr>
          <p:nvPr/>
        </p:nvPicPr>
        <p:blipFill>
          <a:blip r:embed="rId2"/>
          <a:stretch>
            <a:fillRect/>
          </a:stretch>
        </p:blipFill>
        <p:spPr>
          <a:xfrm>
            <a:off x="3138376" y="3350018"/>
            <a:ext cx="5580952" cy="3142857"/>
          </a:xfrm>
          <a:prstGeom prst="rect">
            <a:avLst/>
          </a:prstGeom>
        </p:spPr>
      </p:pic>
    </p:spTree>
    <p:extLst>
      <p:ext uri="{BB962C8B-B14F-4D97-AF65-F5344CB8AC3E}">
        <p14:creationId xmlns:p14="http://schemas.microsoft.com/office/powerpoint/2010/main" val="355025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B559E-1690-357B-D3DD-48B5B6266E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40420-C899-4588-F013-19825D5E08BE}"/>
              </a:ext>
            </a:extLst>
          </p:cNvPr>
          <p:cNvSpPr>
            <a:spLocks noGrp="1"/>
          </p:cNvSpPr>
          <p:nvPr>
            <p:ph type="title"/>
          </p:nvPr>
        </p:nvSpPr>
        <p:spPr/>
        <p:txBody>
          <a:bodyPr/>
          <a:lstStyle/>
          <a:p>
            <a:r>
              <a:rPr lang="vi-VN" dirty="0"/>
              <a:t>Giao diện trang loại hình đào tạo</a:t>
            </a:r>
            <a:endParaRPr lang="en-US" dirty="0"/>
          </a:p>
        </p:txBody>
      </p:sp>
      <p:sp>
        <p:nvSpPr>
          <p:cNvPr id="3" name="Content Placeholder 2">
            <a:extLst>
              <a:ext uri="{FF2B5EF4-FFF2-40B4-BE49-F238E27FC236}">
                <a16:creationId xmlns:a16="http://schemas.microsoft.com/office/drawing/2014/main" id="{0E15C7A5-DD33-D60C-EDBA-22B921E8D8F9}"/>
              </a:ext>
            </a:extLst>
          </p:cNvPr>
          <p:cNvSpPr>
            <a:spLocks noGrp="1"/>
          </p:cNvSpPr>
          <p:nvPr>
            <p:ph idx="1"/>
          </p:nvPr>
        </p:nvSpPr>
        <p:spPr>
          <a:xfrm>
            <a:off x="838200" y="1825626"/>
            <a:ext cx="10515600" cy="1704156"/>
          </a:xfrm>
        </p:spPr>
        <p:txBody>
          <a:bodyPr>
            <a:normAutofit/>
          </a:bodyPr>
          <a:lstStyle/>
          <a:p>
            <a:r>
              <a:rPr lang="vi-VN" dirty="0"/>
              <a:t>Khi ấn vào trang đăng kí xét tuyển, ttrang sẽ dẫn đến link youtube chứa video giới thiệu về phương thức đăng kí xét tuyển của trường.</a:t>
            </a:r>
            <a:endParaRPr lang="en-US" dirty="0"/>
          </a:p>
          <a:p>
            <a:endParaRPr lang="en-US" dirty="0"/>
          </a:p>
        </p:txBody>
      </p:sp>
      <p:pic>
        <p:nvPicPr>
          <p:cNvPr id="13314" name="Picture 1">
            <a:extLst>
              <a:ext uri="{FF2B5EF4-FFF2-40B4-BE49-F238E27FC236}">
                <a16:creationId xmlns:a16="http://schemas.microsoft.com/office/drawing/2014/main" id="{DE45D25E-4881-A6E2-3D30-DECA9D8CF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149" y="3208492"/>
            <a:ext cx="5586412"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26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0D3E2-0ED7-7263-0014-A1112050C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AA9DA-9FCF-2EA8-2FE2-CC34F49F794B}"/>
              </a:ext>
            </a:extLst>
          </p:cNvPr>
          <p:cNvSpPr>
            <a:spLocks noGrp="1"/>
          </p:cNvSpPr>
          <p:nvPr>
            <p:ph type="title"/>
          </p:nvPr>
        </p:nvSpPr>
        <p:spPr/>
        <p:txBody>
          <a:bodyPr/>
          <a:lstStyle/>
          <a:p>
            <a:r>
              <a:rPr lang="vi-VN" dirty="0"/>
              <a:t>Giao diện trang loại hình đào tạo</a:t>
            </a:r>
            <a:endParaRPr lang="en-US" dirty="0"/>
          </a:p>
        </p:txBody>
      </p:sp>
      <p:sp>
        <p:nvSpPr>
          <p:cNvPr id="3" name="Content Placeholder 2">
            <a:extLst>
              <a:ext uri="{FF2B5EF4-FFF2-40B4-BE49-F238E27FC236}">
                <a16:creationId xmlns:a16="http://schemas.microsoft.com/office/drawing/2014/main" id="{1B8AE22E-0E86-0222-33F1-AF4573391925}"/>
              </a:ext>
            </a:extLst>
          </p:cNvPr>
          <p:cNvSpPr>
            <a:spLocks noGrp="1"/>
          </p:cNvSpPr>
          <p:nvPr>
            <p:ph idx="1"/>
          </p:nvPr>
        </p:nvSpPr>
        <p:spPr>
          <a:xfrm>
            <a:off x="838200" y="1825626"/>
            <a:ext cx="10515600" cy="1704156"/>
          </a:xfrm>
        </p:spPr>
        <p:txBody>
          <a:bodyPr>
            <a:normAutofit fontScale="47500" lnSpcReduction="20000"/>
          </a:bodyPr>
          <a:lstStyle/>
          <a:p>
            <a:pPr marL="914400" lvl="2" indent="0">
              <a:lnSpc>
                <a:spcPct val="170000"/>
              </a:lnSpc>
              <a:buNone/>
            </a:pPr>
            <a:r>
              <a:rPr lang="vi-VN" sz="4400" b="1" u="sng" dirty="0"/>
              <a:t>Hướng dẫn hồ sơ và thủ tục nhập học</a:t>
            </a:r>
            <a:endParaRPr lang="en-US" sz="4400" b="1" dirty="0"/>
          </a:p>
          <a:p>
            <a:pPr>
              <a:lnSpc>
                <a:spcPct val="170000"/>
              </a:lnSpc>
            </a:pPr>
            <a:r>
              <a:rPr lang="vi-VN" sz="3600" dirty="0"/>
              <a:t>Khi ấn vào phần này trang sẽ hiển thị văn bản của trường về việc Hướng dẫn hồ sơ và thủ tục nhập học </a:t>
            </a:r>
            <a:r>
              <a:rPr lang="vi-VN" sz="3600" u="sng" dirty="0">
                <a:hlinkClick r:id="rId2"/>
              </a:rPr>
              <a:t>https://tuyensinh.tvu.edu.vn/wpcontent/uploads/2024/08/HUONG-DAN-NHAP-HOC-2024.pdf</a:t>
            </a:r>
            <a:endParaRPr lang="en-US" sz="3600" dirty="0"/>
          </a:p>
          <a:p>
            <a:endParaRPr lang="en-US" dirty="0"/>
          </a:p>
        </p:txBody>
      </p:sp>
      <p:pic>
        <p:nvPicPr>
          <p:cNvPr id="4" name="Picture 3">
            <a:extLst>
              <a:ext uri="{FF2B5EF4-FFF2-40B4-BE49-F238E27FC236}">
                <a16:creationId xmlns:a16="http://schemas.microsoft.com/office/drawing/2014/main" id="{58DDDD82-B0E9-3B99-59A7-94F6DC9A1D7B}"/>
              </a:ext>
            </a:extLst>
          </p:cNvPr>
          <p:cNvPicPr>
            <a:picLocks noChangeAspect="1"/>
          </p:cNvPicPr>
          <p:nvPr/>
        </p:nvPicPr>
        <p:blipFill>
          <a:blip r:embed="rId3"/>
          <a:stretch>
            <a:fillRect/>
          </a:stretch>
        </p:blipFill>
        <p:spPr>
          <a:xfrm>
            <a:off x="3020388" y="3243919"/>
            <a:ext cx="5580952" cy="3142857"/>
          </a:xfrm>
          <a:prstGeom prst="rect">
            <a:avLst/>
          </a:prstGeom>
        </p:spPr>
      </p:pic>
    </p:spTree>
    <p:extLst>
      <p:ext uri="{BB962C8B-B14F-4D97-AF65-F5344CB8AC3E}">
        <p14:creationId xmlns:p14="http://schemas.microsoft.com/office/powerpoint/2010/main" val="17552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CAB313-34C6-95BE-159E-CA5A04801354}"/>
              </a:ext>
            </a:extLst>
          </p:cNvPr>
          <p:cNvSpPr txBox="1"/>
          <p:nvPr/>
        </p:nvSpPr>
        <p:spPr>
          <a:xfrm>
            <a:off x="321734" y="155264"/>
            <a:ext cx="6019799" cy="707886"/>
          </a:xfrm>
          <a:prstGeom prst="rect">
            <a:avLst/>
          </a:prstGeom>
          <a:noFill/>
        </p:spPr>
        <p:txBody>
          <a:bodyPr wrap="square" rtlCol="0">
            <a:spAutoFit/>
          </a:bodyPr>
          <a:lstStyle/>
          <a:p>
            <a:r>
              <a:rPr lang="vi-VN" sz="4000" b="1" dirty="0"/>
              <a:t>Mục đích của đề tài</a:t>
            </a:r>
            <a:endParaRPr lang="en-US" sz="4000" b="1" dirty="0"/>
          </a:p>
        </p:txBody>
      </p:sp>
      <p:sp>
        <p:nvSpPr>
          <p:cNvPr id="8" name="TextBox 7">
            <a:extLst>
              <a:ext uri="{FF2B5EF4-FFF2-40B4-BE49-F238E27FC236}">
                <a16:creationId xmlns:a16="http://schemas.microsoft.com/office/drawing/2014/main" id="{EC805D11-F757-7DD0-523E-F2E916F7C679}"/>
              </a:ext>
            </a:extLst>
          </p:cNvPr>
          <p:cNvSpPr txBox="1"/>
          <p:nvPr/>
        </p:nvSpPr>
        <p:spPr>
          <a:xfrm>
            <a:off x="-287866" y="1252617"/>
            <a:ext cx="11836399" cy="4893647"/>
          </a:xfrm>
          <a:prstGeom prst="rect">
            <a:avLst/>
          </a:prstGeom>
          <a:noFill/>
        </p:spPr>
        <p:txBody>
          <a:bodyPr wrap="square" rtlCol="0">
            <a:spAutoFit/>
          </a:bodyPr>
          <a:lstStyle/>
          <a:p>
            <a:pPr>
              <a:lnSpc>
                <a:spcPct val="150000"/>
              </a:lnSpc>
            </a:pPr>
            <a:r>
              <a:rPr lang="vi-VN" sz="2800" dirty="0"/>
              <a:t>	Quảng bá hình ảnh và thương hiệu của trường Đại học Trà Vinh</a:t>
            </a:r>
          </a:p>
          <a:p>
            <a:pPr>
              <a:lnSpc>
                <a:spcPct val="150000"/>
              </a:lnSpc>
            </a:pPr>
            <a:r>
              <a:rPr lang="vi-VN" sz="2800" dirty="0"/>
              <a:t> 	Hỗ trợ công tác tuyển sinh hiệu quả hơnTăng cường sự tương tác 	với học sinh tiềm năng</a:t>
            </a:r>
          </a:p>
          <a:p>
            <a:pPr>
              <a:lnSpc>
                <a:spcPct val="150000"/>
              </a:lnSpc>
            </a:pPr>
            <a:r>
              <a:rPr lang="vi-VN" sz="2800" dirty="0"/>
              <a:t> 	Tận dụng sức mạnh của công nghệ mã nguồn mở Joomla</a:t>
            </a:r>
          </a:p>
          <a:p>
            <a:pPr>
              <a:lnSpc>
                <a:spcPct val="150000"/>
              </a:lnSpc>
            </a:pPr>
            <a:r>
              <a:rPr lang="vi-VN" sz="2800" dirty="0"/>
              <a:t> 	Tăng trải nghiệm người dùng và khả năng tiếp cận thông tin</a:t>
            </a:r>
          </a:p>
          <a:p>
            <a:pPr>
              <a:lnSpc>
                <a:spcPct val="150000"/>
              </a:lnSpc>
            </a:pPr>
            <a:r>
              <a:rPr lang="vi-VN" sz="2800" dirty="0"/>
              <a:t> 	Đảm bảo an toàn dữ liệu và tính bền vững</a:t>
            </a:r>
          </a:p>
          <a:p>
            <a:pPr>
              <a:lnSpc>
                <a:spcPct val="150000"/>
              </a:lnSpc>
            </a:pPr>
            <a:r>
              <a:rPr lang="vi-VN" sz="2800" dirty="0"/>
              <a:t> 	Đóng góp vào sự phát triển kỹ thuật số của nhà trường</a:t>
            </a:r>
          </a:p>
          <a:p>
            <a:endParaRPr lang="en-US" dirty="0"/>
          </a:p>
        </p:txBody>
      </p:sp>
    </p:spTree>
    <p:extLst>
      <p:ext uri="{BB962C8B-B14F-4D97-AF65-F5344CB8AC3E}">
        <p14:creationId xmlns:p14="http://schemas.microsoft.com/office/powerpoint/2010/main" val="251185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471D1-4AE7-FAA3-2204-7FE2FB140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9AA39-05FC-3B9D-AAEE-F904377F46AC}"/>
              </a:ext>
            </a:extLst>
          </p:cNvPr>
          <p:cNvSpPr>
            <a:spLocks noGrp="1"/>
          </p:cNvSpPr>
          <p:nvPr>
            <p:ph type="title"/>
          </p:nvPr>
        </p:nvSpPr>
        <p:spPr/>
        <p:txBody>
          <a:bodyPr/>
          <a:lstStyle/>
          <a:p>
            <a:r>
              <a:rPr lang="vi-VN" dirty="0"/>
              <a:t>Giao diện trang loại hình đào tạo</a:t>
            </a:r>
            <a:endParaRPr lang="en-US" dirty="0"/>
          </a:p>
        </p:txBody>
      </p:sp>
      <p:sp>
        <p:nvSpPr>
          <p:cNvPr id="3" name="Content Placeholder 2">
            <a:extLst>
              <a:ext uri="{FF2B5EF4-FFF2-40B4-BE49-F238E27FC236}">
                <a16:creationId xmlns:a16="http://schemas.microsoft.com/office/drawing/2014/main" id="{5D9F2040-5329-658B-4C0B-87AAAFEF97BA}"/>
              </a:ext>
            </a:extLst>
          </p:cNvPr>
          <p:cNvSpPr>
            <a:spLocks noGrp="1"/>
          </p:cNvSpPr>
          <p:nvPr>
            <p:ph idx="1"/>
          </p:nvPr>
        </p:nvSpPr>
        <p:spPr>
          <a:xfrm>
            <a:off x="838200" y="1825626"/>
            <a:ext cx="10515600" cy="1704156"/>
          </a:xfrm>
        </p:spPr>
        <p:txBody>
          <a:bodyPr>
            <a:normAutofit lnSpcReduction="10000"/>
          </a:bodyPr>
          <a:lstStyle/>
          <a:p>
            <a:pPr marL="914400" lvl="2" indent="0">
              <a:buNone/>
            </a:pPr>
            <a:r>
              <a:rPr lang="vi-VN" sz="2800" b="1" dirty="0"/>
              <a:t>Đối tượng, vùng và chỉ tiêu tuyển sinh</a:t>
            </a:r>
            <a:endParaRPr lang="en-US" sz="2800" b="1" dirty="0"/>
          </a:p>
          <a:p>
            <a:pPr marL="0" indent="0">
              <a:buNone/>
            </a:pPr>
            <a:r>
              <a:rPr lang="vi-VN" dirty="0"/>
              <a:t>Khi chọn phần này web site sẽ hiển thị một bài viết về số lượng sinh viên trường sẽ nhận, khu  vực mà các sinh viên đăng kí nhập học</a:t>
            </a:r>
            <a:endParaRPr lang="en-US" dirty="0"/>
          </a:p>
        </p:txBody>
      </p:sp>
      <p:pic>
        <p:nvPicPr>
          <p:cNvPr id="6" name="Picture 5">
            <a:extLst>
              <a:ext uri="{FF2B5EF4-FFF2-40B4-BE49-F238E27FC236}">
                <a16:creationId xmlns:a16="http://schemas.microsoft.com/office/drawing/2014/main" id="{53C394B4-C98E-F0ED-E7EC-A355C770C102}"/>
              </a:ext>
            </a:extLst>
          </p:cNvPr>
          <p:cNvPicPr>
            <a:picLocks noChangeAspect="1"/>
          </p:cNvPicPr>
          <p:nvPr/>
        </p:nvPicPr>
        <p:blipFill>
          <a:blip r:embed="rId2"/>
          <a:stretch>
            <a:fillRect/>
          </a:stretch>
        </p:blipFill>
        <p:spPr>
          <a:xfrm>
            <a:off x="2813911" y="3664720"/>
            <a:ext cx="5580952" cy="3142857"/>
          </a:xfrm>
          <a:prstGeom prst="rect">
            <a:avLst/>
          </a:prstGeom>
        </p:spPr>
      </p:pic>
    </p:spTree>
    <p:extLst>
      <p:ext uri="{BB962C8B-B14F-4D97-AF65-F5344CB8AC3E}">
        <p14:creationId xmlns:p14="http://schemas.microsoft.com/office/powerpoint/2010/main" val="14028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5862D-7F88-6A0C-0924-656ABC88C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DAF14-B9D3-A5ED-CAEB-DBAA5A10A925}"/>
              </a:ext>
            </a:extLst>
          </p:cNvPr>
          <p:cNvSpPr>
            <a:spLocks noGrp="1"/>
          </p:cNvSpPr>
          <p:nvPr>
            <p:ph type="title"/>
          </p:nvPr>
        </p:nvSpPr>
        <p:spPr/>
        <p:txBody>
          <a:bodyPr/>
          <a:lstStyle/>
          <a:p>
            <a:r>
              <a:rPr lang="vi-VN" dirty="0"/>
              <a:t>Giao diện trang loại hình đào tạo</a:t>
            </a:r>
            <a:endParaRPr lang="en-US" dirty="0"/>
          </a:p>
        </p:txBody>
      </p:sp>
      <p:sp>
        <p:nvSpPr>
          <p:cNvPr id="3" name="Content Placeholder 2">
            <a:extLst>
              <a:ext uri="{FF2B5EF4-FFF2-40B4-BE49-F238E27FC236}">
                <a16:creationId xmlns:a16="http://schemas.microsoft.com/office/drawing/2014/main" id="{79DDC176-EB53-F2C4-B086-0C82491F5A53}"/>
              </a:ext>
            </a:extLst>
          </p:cNvPr>
          <p:cNvSpPr>
            <a:spLocks noGrp="1"/>
          </p:cNvSpPr>
          <p:nvPr>
            <p:ph idx="1"/>
          </p:nvPr>
        </p:nvSpPr>
        <p:spPr>
          <a:xfrm>
            <a:off x="838200" y="1825626"/>
            <a:ext cx="10515600" cy="1704156"/>
          </a:xfrm>
        </p:spPr>
        <p:txBody>
          <a:bodyPr>
            <a:normAutofit lnSpcReduction="10000"/>
          </a:bodyPr>
          <a:lstStyle/>
          <a:p>
            <a:pPr marL="914400" lvl="2" indent="0">
              <a:buNone/>
            </a:pPr>
            <a:r>
              <a:rPr lang="vi-VN" sz="2800" b="1" dirty="0"/>
              <a:t>Chính sách ưu tiên theo khu vực và đối tượng</a:t>
            </a:r>
            <a:endParaRPr lang="en-US" sz="2800" b="1" dirty="0"/>
          </a:p>
          <a:p>
            <a:r>
              <a:rPr lang="vi-VN" dirty="0"/>
              <a:t>Phần này chứa bài viết thông tin đến sinhh viên về chính sách và đối tượng được ưu tuyên tuyển thẳng hay điểm ưu tiên để xét điểm.</a:t>
            </a:r>
            <a:endParaRPr lang="en-US" dirty="0"/>
          </a:p>
        </p:txBody>
      </p:sp>
      <p:pic>
        <p:nvPicPr>
          <p:cNvPr id="15362" name="Picture 1">
            <a:extLst>
              <a:ext uri="{FF2B5EF4-FFF2-40B4-BE49-F238E27FC236}">
                <a16:creationId xmlns:a16="http://schemas.microsoft.com/office/drawing/2014/main" id="{280D4126-A93B-F517-0403-8625D6475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943" y="3254479"/>
            <a:ext cx="5586412"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529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814D-D7FC-3853-C0F5-F8D4B6C0B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13D15-C340-8D99-2C65-991ADF873CD0}"/>
              </a:ext>
            </a:extLst>
          </p:cNvPr>
          <p:cNvSpPr>
            <a:spLocks noGrp="1"/>
          </p:cNvSpPr>
          <p:nvPr>
            <p:ph type="title"/>
          </p:nvPr>
        </p:nvSpPr>
        <p:spPr/>
        <p:txBody>
          <a:bodyPr/>
          <a:lstStyle/>
          <a:p>
            <a:r>
              <a:rPr lang="vi-VN" dirty="0"/>
              <a:t>Giao diện trang loại hình đào tạo</a:t>
            </a:r>
            <a:endParaRPr lang="en-US" dirty="0"/>
          </a:p>
        </p:txBody>
      </p:sp>
      <p:sp>
        <p:nvSpPr>
          <p:cNvPr id="3" name="Content Placeholder 2">
            <a:extLst>
              <a:ext uri="{FF2B5EF4-FFF2-40B4-BE49-F238E27FC236}">
                <a16:creationId xmlns:a16="http://schemas.microsoft.com/office/drawing/2014/main" id="{2464ECD0-1E23-6E16-1091-ACD1ED3CB56E}"/>
              </a:ext>
            </a:extLst>
          </p:cNvPr>
          <p:cNvSpPr>
            <a:spLocks noGrp="1"/>
          </p:cNvSpPr>
          <p:nvPr>
            <p:ph idx="1"/>
          </p:nvPr>
        </p:nvSpPr>
        <p:spPr>
          <a:xfrm>
            <a:off x="838200" y="1825626"/>
            <a:ext cx="10515600" cy="1704156"/>
          </a:xfrm>
        </p:spPr>
        <p:txBody>
          <a:bodyPr>
            <a:normAutofit lnSpcReduction="10000"/>
          </a:bodyPr>
          <a:lstStyle/>
          <a:p>
            <a:pPr lvl="2"/>
            <a:r>
              <a:rPr lang="vi-VN" sz="2800" b="1" dirty="0"/>
              <a:t>Đào tạo học từ x</a:t>
            </a:r>
            <a:r>
              <a:rPr lang="en-US" sz="2800" b="1" dirty="0"/>
              <a:t>a</a:t>
            </a:r>
          </a:p>
          <a:p>
            <a:r>
              <a:rPr lang="vi-VN" dirty="0"/>
              <a:t>Khi ấn vào mục thì trang sẽ đưa qua một liên kết khác để cho sinh viên tham khảo về đại học từ xa-đại học số, học online mọi lúc mọi nơi không cần đến trường.</a:t>
            </a:r>
            <a:endParaRPr lang="en-US" sz="2400" dirty="0"/>
          </a:p>
          <a:p>
            <a:pPr marL="914400" lvl="2" indent="0">
              <a:buNone/>
            </a:pPr>
            <a:endParaRPr lang="en-US" dirty="0"/>
          </a:p>
        </p:txBody>
      </p:sp>
      <p:pic>
        <p:nvPicPr>
          <p:cNvPr id="16386" name="Picture 1">
            <a:extLst>
              <a:ext uri="{FF2B5EF4-FFF2-40B4-BE49-F238E27FC236}">
                <a16:creationId xmlns:a16="http://schemas.microsoft.com/office/drawing/2014/main" id="{767A5304-1F24-3D4A-95D3-7C16850C4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787" y="3573463"/>
            <a:ext cx="6892413"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028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2780-4EF0-6E10-D986-DE403C92F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1CA6A-7794-9D32-18A9-1817FF1AC51E}"/>
              </a:ext>
            </a:extLst>
          </p:cNvPr>
          <p:cNvSpPr>
            <a:spLocks noGrp="1"/>
          </p:cNvSpPr>
          <p:nvPr>
            <p:ph type="title"/>
          </p:nvPr>
        </p:nvSpPr>
        <p:spPr/>
        <p:txBody>
          <a:bodyPr>
            <a:normAutofit/>
          </a:bodyPr>
          <a:lstStyle/>
          <a:p>
            <a:r>
              <a:rPr lang="vi-VN" sz="3600" b="1" dirty="0"/>
              <a:t>Giao diện chương trình dành cho sinh viên</a:t>
            </a:r>
            <a:endParaRPr lang="en-US" sz="3600" b="1" dirty="0"/>
          </a:p>
        </p:txBody>
      </p:sp>
      <p:sp>
        <p:nvSpPr>
          <p:cNvPr id="3" name="Content Placeholder 2">
            <a:extLst>
              <a:ext uri="{FF2B5EF4-FFF2-40B4-BE49-F238E27FC236}">
                <a16:creationId xmlns:a16="http://schemas.microsoft.com/office/drawing/2014/main" id="{7681B326-E2A0-3C71-559A-DABDE989D695}"/>
              </a:ext>
            </a:extLst>
          </p:cNvPr>
          <p:cNvSpPr>
            <a:spLocks noGrp="1"/>
          </p:cNvSpPr>
          <p:nvPr>
            <p:ph idx="1"/>
          </p:nvPr>
        </p:nvSpPr>
        <p:spPr>
          <a:xfrm>
            <a:off x="838200" y="1825625"/>
            <a:ext cx="10515600" cy="1772981"/>
          </a:xfrm>
        </p:spPr>
        <p:txBody>
          <a:bodyPr/>
          <a:lstStyle/>
          <a:p>
            <a:r>
              <a:rPr lang="vi-VN" dirty="0"/>
              <a:t>Mục này gồm 4 mục con gồm: Bản tin sinh viên, việc làm sinh viên, học bổng sinh viên và cuối cùng là cổng thông tin sinh viên. Bốn mục con này sẽ bao gồm có liên kết đến web khác và bản tin có ích cho ích cho các tân sinh viên mới nhập học.</a:t>
            </a:r>
            <a:endParaRPr lang="en-US" dirty="0"/>
          </a:p>
          <a:p>
            <a:endParaRPr lang="en-US" dirty="0"/>
          </a:p>
        </p:txBody>
      </p:sp>
      <p:pic>
        <p:nvPicPr>
          <p:cNvPr id="4" name="Picture 3">
            <a:extLst>
              <a:ext uri="{FF2B5EF4-FFF2-40B4-BE49-F238E27FC236}">
                <a16:creationId xmlns:a16="http://schemas.microsoft.com/office/drawing/2014/main" id="{794EFAD3-7E87-C1A5-9C51-B2C1D3AE2017}"/>
              </a:ext>
            </a:extLst>
          </p:cNvPr>
          <p:cNvPicPr>
            <a:picLocks noChangeAspect="1"/>
          </p:cNvPicPr>
          <p:nvPr/>
        </p:nvPicPr>
        <p:blipFill>
          <a:blip r:embed="rId2"/>
          <a:stretch>
            <a:fillRect/>
          </a:stretch>
        </p:blipFill>
        <p:spPr>
          <a:xfrm>
            <a:off x="2458600" y="3429000"/>
            <a:ext cx="5358045" cy="2885714"/>
          </a:xfrm>
          <a:prstGeom prst="rect">
            <a:avLst/>
          </a:prstGeom>
        </p:spPr>
      </p:pic>
    </p:spTree>
    <p:extLst>
      <p:ext uri="{BB962C8B-B14F-4D97-AF65-F5344CB8AC3E}">
        <p14:creationId xmlns:p14="http://schemas.microsoft.com/office/powerpoint/2010/main" val="102065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CB77-391A-1913-6C52-ECFD663AE626}"/>
              </a:ext>
            </a:extLst>
          </p:cNvPr>
          <p:cNvSpPr>
            <a:spLocks noGrp="1"/>
          </p:cNvSpPr>
          <p:nvPr>
            <p:ph type="title"/>
          </p:nvPr>
        </p:nvSpPr>
        <p:spPr/>
        <p:txBody>
          <a:bodyPr/>
          <a:lstStyle/>
          <a:p>
            <a:r>
              <a:rPr lang="vi-VN" dirty="0"/>
              <a:t>Giao diện chương trình dành cho sinh viên </a:t>
            </a:r>
            <a:endParaRPr lang="en-US" dirty="0"/>
          </a:p>
        </p:txBody>
      </p:sp>
      <p:sp>
        <p:nvSpPr>
          <p:cNvPr id="3" name="Content Placeholder 2">
            <a:extLst>
              <a:ext uri="{FF2B5EF4-FFF2-40B4-BE49-F238E27FC236}">
                <a16:creationId xmlns:a16="http://schemas.microsoft.com/office/drawing/2014/main" id="{129EBC70-D2F6-546A-0DDD-38D254A4EEC4}"/>
              </a:ext>
            </a:extLst>
          </p:cNvPr>
          <p:cNvSpPr>
            <a:spLocks noGrp="1"/>
          </p:cNvSpPr>
          <p:nvPr>
            <p:ph idx="1"/>
          </p:nvPr>
        </p:nvSpPr>
        <p:spPr>
          <a:xfrm>
            <a:off x="838200" y="1825625"/>
            <a:ext cx="10515600" cy="1694323"/>
          </a:xfrm>
        </p:spPr>
        <p:txBody>
          <a:bodyPr/>
          <a:lstStyle/>
          <a:p>
            <a:pPr marL="457200" indent="-457200" algn="just">
              <a:lnSpc>
                <a:spcPct val="150000"/>
              </a:lnSpc>
              <a:tabLst>
                <a:tab pos="457200" algn="l"/>
              </a:tabLst>
            </a:pPr>
            <a:r>
              <a:rPr lang="vi-VN" sz="1800" b="1" dirty="0">
                <a:effectLst/>
                <a:latin typeface="Times New Roman" panose="02020603050405020304" pitchFamily="18" charset="0"/>
                <a:ea typeface="SimSun" panose="02010600030101010101" pitchFamily="2" charset="-122"/>
              </a:rPr>
              <a:t>Bản tin sinh viên  </a:t>
            </a:r>
            <a:endParaRPr lang="en-US" sz="1800" b="1" dirty="0">
              <a:effectLst/>
              <a:latin typeface="Times New Roman" panose="02020603050405020304" pitchFamily="18" charset="0"/>
              <a:ea typeface="SimSun" panose="02010600030101010101" pitchFamily="2" charset="-122"/>
            </a:endParaRPr>
          </a:p>
          <a:p>
            <a:pPr indent="457200" algn="just">
              <a:lnSpc>
                <a:spcPct val="150000"/>
              </a:lnSpc>
            </a:pPr>
            <a:r>
              <a:rPr lang="vi-VN" sz="1800" dirty="0">
                <a:effectLst/>
                <a:latin typeface="Times New Roman" panose="02020603050405020304" pitchFamily="18" charset="0"/>
                <a:ea typeface="Times New Roman" panose="02020603050405020304" pitchFamily="18" charset="0"/>
              </a:rPr>
              <a:t>Mục này chứa các thông tin và sự kiện của trường giúp cho tân sinh viên có thể tìm hiểu và biết thêm vè Trường Đại học Trà Vinh.</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23D70258-02D7-C450-F7D5-0D3770F2E78F}"/>
              </a:ext>
            </a:extLst>
          </p:cNvPr>
          <p:cNvPicPr>
            <a:picLocks noChangeAspect="1"/>
          </p:cNvPicPr>
          <p:nvPr/>
        </p:nvPicPr>
        <p:blipFill>
          <a:blip r:embed="rId2"/>
          <a:stretch>
            <a:fillRect/>
          </a:stretch>
        </p:blipFill>
        <p:spPr>
          <a:xfrm>
            <a:off x="1816090" y="3289379"/>
            <a:ext cx="7091935" cy="3203495"/>
          </a:xfrm>
          <a:prstGeom prst="rect">
            <a:avLst/>
          </a:prstGeom>
        </p:spPr>
      </p:pic>
    </p:spTree>
    <p:extLst>
      <p:ext uri="{BB962C8B-B14F-4D97-AF65-F5344CB8AC3E}">
        <p14:creationId xmlns:p14="http://schemas.microsoft.com/office/powerpoint/2010/main" val="405328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F01C-8C92-2AEB-5743-73EB385DA4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449DE-B62B-B5A3-BFAA-EC270C9805E9}"/>
              </a:ext>
            </a:extLst>
          </p:cNvPr>
          <p:cNvSpPr>
            <a:spLocks noGrp="1"/>
          </p:cNvSpPr>
          <p:nvPr>
            <p:ph type="title"/>
          </p:nvPr>
        </p:nvSpPr>
        <p:spPr/>
        <p:txBody>
          <a:bodyPr/>
          <a:lstStyle/>
          <a:p>
            <a:r>
              <a:rPr lang="vi-VN" dirty="0"/>
              <a:t>Giao diện chương trình dành cho sinh viên </a:t>
            </a:r>
            <a:endParaRPr lang="en-US" dirty="0"/>
          </a:p>
        </p:txBody>
      </p:sp>
      <p:sp>
        <p:nvSpPr>
          <p:cNvPr id="3" name="Content Placeholder 2">
            <a:extLst>
              <a:ext uri="{FF2B5EF4-FFF2-40B4-BE49-F238E27FC236}">
                <a16:creationId xmlns:a16="http://schemas.microsoft.com/office/drawing/2014/main" id="{BBF7F2ED-E1D8-0E9A-8A6D-E2636DEBB138}"/>
              </a:ext>
            </a:extLst>
          </p:cNvPr>
          <p:cNvSpPr>
            <a:spLocks noGrp="1"/>
          </p:cNvSpPr>
          <p:nvPr>
            <p:ph idx="1"/>
          </p:nvPr>
        </p:nvSpPr>
        <p:spPr>
          <a:xfrm>
            <a:off x="838200" y="1825625"/>
            <a:ext cx="10515600" cy="1694323"/>
          </a:xfrm>
        </p:spPr>
        <p:txBody>
          <a:bodyPr/>
          <a:lstStyle/>
          <a:p>
            <a:r>
              <a:rPr lang="vi-VN" b="1" dirty="0"/>
              <a:t>Việc làm sinh viên </a:t>
            </a:r>
            <a:endParaRPr lang="en-US" b="1" dirty="0"/>
          </a:p>
          <a:p>
            <a:r>
              <a:rPr lang="vi-VN" dirty="0"/>
              <a:t>Mục này chứa liên kết nên khi bấm vào sẽ đưa đến một web khác nói về Dịch vụ Việc làm của Trường đại học Trà Vinh.</a:t>
            </a:r>
            <a:endParaRPr lang="en-US" dirty="0"/>
          </a:p>
          <a:p>
            <a:endParaRPr lang="en-US" dirty="0"/>
          </a:p>
        </p:txBody>
      </p:sp>
      <p:pic>
        <p:nvPicPr>
          <p:cNvPr id="9217" name="Picture 1">
            <a:extLst>
              <a:ext uri="{FF2B5EF4-FFF2-40B4-BE49-F238E27FC236}">
                <a16:creationId xmlns:a16="http://schemas.microsoft.com/office/drawing/2014/main" id="{77C4FBE5-E0EE-2E32-762A-17968136C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219" y="3612357"/>
            <a:ext cx="7777316" cy="29257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575B711-9F0E-4A2A-B378-87BACDFB72BE}"/>
              </a:ext>
            </a:extLst>
          </p:cNvPr>
          <p:cNvSpPr>
            <a:spLocks noChangeArrowheads="1"/>
          </p:cNvSpPr>
          <p:nvPr/>
        </p:nvSpPr>
        <p:spPr bwMode="auto">
          <a:xfrm>
            <a:off x="0" y="3382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3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3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15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F29D2-0173-0CC1-6892-A1BECEB66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53F6-C229-0922-ABE0-71D2DE979CE4}"/>
              </a:ext>
            </a:extLst>
          </p:cNvPr>
          <p:cNvSpPr>
            <a:spLocks noGrp="1"/>
          </p:cNvSpPr>
          <p:nvPr>
            <p:ph type="title"/>
          </p:nvPr>
        </p:nvSpPr>
        <p:spPr/>
        <p:txBody>
          <a:bodyPr/>
          <a:lstStyle/>
          <a:p>
            <a:r>
              <a:rPr lang="vi-VN" dirty="0"/>
              <a:t>Giao diện chương trình dành cho sinh viên </a:t>
            </a:r>
            <a:endParaRPr lang="en-US" dirty="0"/>
          </a:p>
        </p:txBody>
      </p:sp>
      <p:sp>
        <p:nvSpPr>
          <p:cNvPr id="3" name="Content Placeholder 2">
            <a:extLst>
              <a:ext uri="{FF2B5EF4-FFF2-40B4-BE49-F238E27FC236}">
                <a16:creationId xmlns:a16="http://schemas.microsoft.com/office/drawing/2014/main" id="{BF2B3793-A95D-FDDB-F986-6ECFB10D126C}"/>
              </a:ext>
            </a:extLst>
          </p:cNvPr>
          <p:cNvSpPr>
            <a:spLocks noGrp="1"/>
          </p:cNvSpPr>
          <p:nvPr>
            <p:ph idx="1"/>
          </p:nvPr>
        </p:nvSpPr>
        <p:spPr>
          <a:xfrm>
            <a:off x="838200" y="1825625"/>
            <a:ext cx="10515600" cy="1694323"/>
          </a:xfrm>
        </p:spPr>
        <p:txBody>
          <a:bodyPr>
            <a:normAutofit fontScale="92500" lnSpcReduction="10000"/>
          </a:bodyPr>
          <a:lstStyle/>
          <a:p>
            <a:r>
              <a:rPr lang="vi-VN" b="1" dirty="0"/>
              <a:t>Học bổng sinh viên </a:t>
            </a:r>
            <a:endParaRPr lang="en-US" b="1" dirty="0"/>
          </a:p>
          <a:p>
            <a:r>
              <a:rPr lang="vi-VN" b="1" dirty="0"/>
              <a:t> </a:t>
            </a:r>
            <a:endParaRPr lang="en-US" dirty="0"/>
          </a:p>
          <a:p>
            <a:r>
              <a:rPr lang="vi-VN" dirty="0"/>
              <a:t>Mục này chứa danh sách tên học bổng tài trợ  và số suất qua các năm để sinh viên tham khảo.</a:t>
            </a:r>
            <a:endParaRPr lang="en-US" dirty="0"/>
          </a:p>
          <a:p>
            <a:endParaRPr lang="en-US" dirty="0"/>
          </a:p>
        </p:txBody>
      </p:sp>
      <p:sp>
        <p:nvSpPr>
          <p:cNvPr id="6" name="Rectangle 3">
            <a:extLst>
              <a:ext uri="{FF2B5EF4-FFF2-40B4-BE49-F238E27FC236}">
                <a16:creationId xmlns:a16="http://schemas.microsoft.com/office/drawing/2014/main" id="{FD6D9756-043E-F852-84EF-60AF19DEAA82}"/>
              </a:ext>
            </a:extLst>
          </p:cNvPr>
          <p:cNvSpPr>
            <a:spLocks noChangeArrowheads="1"/>
          </p:cNvSpPr>
          <p:nvPr/>
        </p:nvSpPr>
        <p:spPr bwMode="auto">
          <a:xfrm>
            <a:off x="0" y="3382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3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3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42" name="Picture 1">
            <a:extLst>
              <a:ext uri="{FF2B5EF4-FFF2-40B4-BE49-F238E27FC236}">
                <a16:creationId xmlns:a16="http://schemas.microsoft.com/office/drawing/2014/main" id="{19F6F74D-6DB6-7652-A828-F2637C3D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014" y="3519948"/>
            <a:ext cx="5580062"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483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DEF9-65E3-CD8D-DC86-6D4F04012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20436-3188-3462-AEBE-D9BDBB5AD689}"/>
              </a:ext>
            </a:extLst>
          </p:cNvPr>
          <p:cNvSpPr>
            <a:spLocks noGrp="1"/>
          </p:cNvSpPr>
          <p:nvPr>
            <p:ph type="title"/>
          </p:nvPr>
        </p:nvSpPr>
        <p:spPr/>
        <p:txBody>
          <a:bodyPr/>
          <a:lstStyle/>
          <a:p>
            <a:r>
              <a:rPr lang="vi-VN" dirty="0"/>
              <a:t>Giao diện chương trình dành cho sinh viên </a:t>
            </a:r>
            <a:endParaRPr lang="en-US" dirty="0"/>
          </a:p>
        </p:txBody>
      </p:sp>
      <p:sp>
        <p:nvSpPr>
          <p:cNvPr id="3" name="Content Placeholder 2">
            <a:extLst>
              <a:ext uri="{FF2B5EF4-FFF2-40B4-BE49-F238E27FC236}">
                <a16:creationId xmlns:a16="http://schemas.microsoft.com/office/drawing/2014/main" id="{F62B0686-411E-FA64-B20E-529B5DFD75F4}"/>
              </a:ext>
            </a:extLst>
          </p:cNvPr>
          <p:cNvSpPr>
            <a:spLocks noGrp="1"/>
          </p:cNvSpPr>
          <p:nvPr>
            <p:ph idx="1"/>
          </p:nvPr>
        </p:nvSpPr>
        <p:spPr>
          <a:xfrm>
            <a:off x="838200" y="1825625"/>
            <a:ext cx="10515600" cy="1694323"/>
          </a:xfrm>
        </p:spPr>
        <p:txBody>
          <a:bodyPr>
            <a:normAutofit fontScale="70000" lnSpcReduction="20000"/>
          </a:bodyPr>
          <a:lstStyle/>
          <a:p>
            <a:r>
              <a:rPr lang="vi-VN" b="1" dirty="0"/>
              <a:t>Cổng thông tin sinh viên </a:t>
            </a:r>
            <a:endParaRPr lang="en-US" b="1" dirty="0"/>
          </a:p>
          <a:p>
            <a:r>
              <a:rPr lang="vi-VN" b="1" dirty="0"/>
              <a:t> </a:t>
            </a:r>
            <a:endParaRPr lang="en-US" dirty="0"/>
          </a:p>
          <a:p>
            <a:r>
              <a:rPr lang="vi-VN" dirty="0"/>
              <a:t>Mục này là mục con cuối cùng của mục chương trình dành cho sinh viên và  khi nháy chuột vào sẽ đưa đến liên kết khác và đây là cổng thông tin sinh viên ở đây khi đăng nhập vào sinh viên có thể xem được nhiều thông tin cần thiết như: Thời khóa biểu, học phí, thông tin sinh viên,..... </a:t>
            </a:r>
            <a:endParaRPr lang="en-US" dirty="0"/>
          </a:p>
          <a:p>
            <a:endParaRPr lang="en-US" dirty="0"/>
          </a:p>
        </p:txBody>
      </p:sp>
      <p:sp>
        <p:nvSpPr>
          <p:cNvPr id="6" name="Rectangle 3">
            <a:extLst>
              <a:ext uri="{FF2B5EF4-FFF2-40B4-BE49-F238E27FC236}">
                <a16:creationId xmlns:a16="http://schemas.microsoft.com/office/drawing/2014/main" id="{CE750DA5-8668-948D-1732-5CAADEB29279}"/>
              </a:ext>
            </a:extLst>
          </p:cNvPr>
          <p:cNvSpPr>
            <a:spLocks noChangeArrowheads="1"/>
          </p:cNvSpPr>
          <p:nvPr/>
        </p:nvSpPr>
        <p:spPr bwMode="auto">
          <a:xfrm>
            <a:off x="0" y="3382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3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3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266" name="Picture 1">
            <a:extLst>
              <a:ext uri="{FF2B5EF4-FFF2-40B4-BE49-F238E27FC236}">
                <a16:creationId xmlns:a16="http://schemas.microsoft.com/office/drawing/2014/main" id="{F3190661-43E7-32D0-509A-43FFCE4AC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988" y="3475037"/>
            <a:ext cx="8062452"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06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269E9-8EED-2D07-3E1C-D30988111044}"/>
              </a:ext>
            </a:extLst>
          </p:cNvPr>
          <p:cNvSpPr>
            <a:spLocks noGrp="1"/>
          </p:cNvSpPr>
          <p:nvPr>
            <p:ph type="title"/>
          </p:nvPr>
        </p:nvSpPr>
        <p:spPr/>
        <p:txBody>
          <a:bodyPr/>
          <a:lstStyle/>
          <a:p>
            <a:r>
              <a:rPr lang="vi-VN" dirty="0"/>
              <a:t>Form xét tuyển của Trường </a:t>
            </a:r>
            <a:endParaRPr lang="en-US" dirty="0"/>
          </a:p>
        </p:txBody>
      </p:sp>
      <p:pic>
        <p:nvPicPr>
          <p:cNvPr id="5" name="Content Placeholder 4">
            <a:extLst>
              <a:ext uri="{FF2B5EF4-FFF2-40B4-BE49-F238E27FC236}">
                <a16:creationId xmlns:a16="http://schemas.microsoft.com/office/drawing/2014/main" id="{DC3D2D3C-3A94-F456-22A2-E7FB18854158}"/>
              </a:ext>
            </a:extLst>
          </p:cNvPr>
          <p:cNvPicPr>
            <a:picLocks noGrp="1" noChangeAspect="1"/>
          </p:cNvPicPr>
          <p:nvPr>
            <p:ph idx="1"/>
          </p:nvPr>
        </p:nvPicPr>
        <p:blipFill>
          <a:blip r:embed="rId2"/>
          <a:stretch>
            <a:fillRect/>
          </a:stretch>
        </p:blipFill>
        <p:spPr>
          <a:xfrm>
            <a:off x="1294787" y="1825625"/>
            <a:ext cx="9602426" cy="4351338"/>
          </a:xfrm>
        </p:spPr>
      </p:pic>
    </p:spTree>
    <p:extLst>
      <p:ext uri="{BB962C8B-B14F-4D97-AF65-F5344CB8AC3E}">
        <p14:creationId xmlns:p14="http://schemas.microsoft.com/office/powerpoint/2010/main" val="634730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957-EE90-5750-64B7-4343472278E6}"/>
              </a:ext>
            </a:extLst>
          </p:cNvPr>
          <p:cNvSpPr>
            <a:spLocks noGrp="1"/>
          </p:cNvSpPr>
          <p:nvPr>
            <p:ph type="title"/>
          </p:nvPr>
        </p:nvSpPr>
        <p:spPr>
          <a:xfrm>
            <a:off x="838200" y="68826"/>
            <a:ext cx="10515600" cy="1219200"/>
          </a:xfrm>
        </p:spPr>
        <p:txBody>
          <a:bodyPr/>
          <a:lstStyle/>
          <a:p>
            <a:pPr algn="ctr"/>
            <a:r>
              <a:rPr lang="vi-VN" dirty="0"/>
              <a:t>LỜI CẢM ƠN </a:t>
            </a:r>
            <a:endParaRPr lang="en-US" dirty="0"/>
          </a:p>
        </p:txBody>
      </p:sp>
      <p:sp>
        <p:nvSpPr>
          <p:cNvPr id="3" name="Content Placeholder 2">
            <a:extLst>
              <a:ext uri="{FF2B5EF4-FFF2-40B4-BE49-F238E27FC236}">
                <a16:creationId xmlns:a16="http://schemas.microsoft.com/office/drawing/2014/main" id="{E90F02F1-4CD0-5EA7-455F-5D6B2E93A6D7}"/>
              </a:ext>
            </a:extLst>
          </p:cNvPr>
          <p:cNvSpPr>
            <a:spLocks noGrp="1"/>
          </p:cNvSpPr>
          <p:nvPr>
            <p:ph idx="1"/>
          </p:nvPr>
        </p:nvSpPr>
        <p:spPr>
          <a:xfrm>
            <a:off x="688258" y="1130710"/>
            <a:ext cx="10665542" cy="5230761"/>
          </a:xfrm>
        </p:spPr>
        <p:txBody>
          <a:bodyPr>
            <a:normAutofit fontScale="25000" lnSpcReduction="20000"/>
          </a:bodyPr>
          <a:lstStyle/>
          <a:p>
            <a:pPr indent="0" algn="just">
              <a:lnSpc>
                <a:spcPct val="150000"/>
              </a:lnSpc>
              <a:spcBef>
                <a:spcPts val="600"/>
              </a:spcBef>
              <a:spcAft>
                <a:spcPts val="600"/>
              </a:spcAft>
              <a:buNone/>
            </a:pPr>
            <a:r>
              <a:rPr lang="vi-VN" sz="6200" dirty="0">
                <a:effectLst/>
                <a:latin typeface="Times New Roman" panose="02020603050405020304" pitchFamily="18" charset="0"/>
                <a:ea typeface="Times New Roman" panose="02020603050405020304" pitchFamily="18" charset="0"/>
              </a:rPr>
              <a:t>Trong quá trình thực hiện đề tài "Xây dựng Website quảng bá tuyển sinh trên nền tảng mã nguồn, tôi đã nhận được sự hướng dẫn tận tình và sự hỗ trợ quý báu từ nhiều cá nhân và tổ chức.</a:t>
            </a:r>
            <a:endParaRPr lang="en-US" sz="6200" dirty="0">
              <a:effectLst/>
              <a:latin typeface="Times New Roman" panose="02020603050405020304" pitchFamily="18" charset="0"/>
              <a:ea typeface="Times New Roman" panose="02020603050405020304" pitchFamily="18" charset="0"/>
            </a:endParaRPr>
          </a:p>
          <a:p>
            <a:pPr indent="457200" algn="just">
              <a:lnSpc>
                <a:spcPct val="150000"/>
              </a:lnSpc>
              <a:spcBef>
                <a:spcPts val="600"/>
              </a:spcBef>
              <a:spcAft>
                <a:spcPts val="600"/>
              </a:spcAft>
            </a:pPr>
            <a:r>
              <a:rPr lang="vi-VN" sz="6200" dirty="0">
                <a:effectLst/>
                <a:latin typeface="Times New Roman" panose="02020603050405020304" pitchFamily="18" charset="0"/>
                <a:ea typeface="Times New Roman" panose="02020603050405020304" pitchFamily="18" charset="0"/>
              </a:rPr>
              <a:t>Trước hết, tôi xin gửi lời cảm ơn chân thành đến Thầy </a:t>
            </a:r>
            <a:r>
              <a:rPr lang="vi-VN" sz="6200" b="1" dirty="0">
                <a:effectLst/>
                <a:latin typeface="Times New Roman" panose="02020603050405020304" pitchFamily="18" charset="0"/>
                <a:ea typeface="Times New Roman" panose="02020603050405020304" pitchFamily="18" charset="0"/>
              </a:rPr>
              <a:t>Nguyễn Hoàng Duy Thiện</a:t>
            </a:r>
            <a:r>
              <a:rPr lang="vi-VN" sz="6200" dirty="0">
                <a:effectLst/>
                <a:latin typeface="Times New Roman" panose="02020603050405020304" pitchFamily="18" charset="0"/>
                <a:ea typeface="Times New Roman" panose="02020603050405020304" pitchFamily="18" charset="0"/>
              </a:rPr>
              <a:t>, người đã trực tiếp hướng dẫn, hỗ trợ và góp ý trong suốt quá trình nghiên cứu và viết báo cáo. Những kiến thức, kinh nghiệm và sự tận tâm của Thầy đã giúp tôi định hướng rõ ràng hơn, giải quyết được nhiều khó khăn, cũng như hoàn thành tốt các nội dung của đề tài.</a:t>
            </a:r>
            <a:endParaRPr lang="en-US" sz="6200" dirty="0">
              <a:effectLst/>
              <a:latin typeface="Times New Roman" panose="02020603050405020304" pitchFamily="18" charset="0"/>
              <a:ea typeface="Times New Roman" panose="02020603050405020304" pitchFamily="18" charset="0"/>
            </a:endParaRPr>
          </a:p>
          <a:p>
            <a:pPr indent="457200" algn="just">
              <a:lnSpc>
                <a:spcPct val="150000"/>
              </a:lnSpc>
              <a:spcBef>
                <a:spcPts val="600"/>
              </a:spcBef>
              <a:spcAft>
                <a:spcPts val="600"/>
              </a:spcAft>
            </a:pPr>
            <a:r>
              <a:rPr lang="vi-VN" sz="6200" dirty="0">
                <a:effectLst/>
                <a:latin typeface="Times New Roman" panose="02020603050405020304" pitchFamily="18" charset="0"/>
                <a:ea typeface="Times New Roman" panose="02020603050405020304" pitchFamily="18" charset="0"/>
              </a:rPr>
              <a:t>Bên cạnh đó, tôi xin chân thành cảm ơn các Thầy, Cô khác trong Khoa đã tạo điều kiện thuận lợi và cung cấp các nguồn tài liệu tham khảo hữu ích, giúp tôi có thêm thông tin để thực hiện và hoàn thiện đề tài này.</a:t>
            </a:r>
            <a:endParaRPr lang="en-US" sz="6200" dirty="0">
              <a:effectLst/>
              <a:latin typeface="Times New Roman" panose="02020603050405020304" pitchFamily="18" charset="0"/>
              <a:ea typeface="Times New Roman" panose="02020603050405020304" pitchFamily="18" charset="0"/>
            </a:endParaRPr>
          </a:p>
          <a:p>
            <a:pPr indent="457200" algn="just">
              <a:lnSpc>
                <a:spcPct val="150000"/>
              </a:lnSpc>
              <a:spcBef>
                <a:spcPts val="600"/>
              </a:spcBef>
              <a:spcAft>
                <a:spcPts val="600"/>
              </a:spcAft>
            </a:pPr>
            <a:r>
              <a:rPr lang="vi-VN" sz="6200" dirty="0">
                <a:effectLst/>
                <a:latin typeface="Times New Roman" panose="02020603050405020304" pitchFamily="18" charset="0"/>
                <a:ea typeface="Times New Roman" panose="02020603050405020304" pitchFamily="18" charset="0"/>
              </a:rPr>
              <a:t>Cuối cùng, tôi cũng xin gửi lời cảm ơn đến gia đình và bạn bè, những người luôn ủng hộ và động viên tinh thần tôi trong suốt quá trình học tập và thực hiện nghiên cứu.</a:t>
            </a:r>
            <a:endParaRPr lang="en-US" sz="6200" dirty="0">
              <a:effectLst/>
              <a:latin typeface="Times New Roman" panose="02020603050405020304" pitchFamily="18" charset="0"/>
              <a:ea typeface="Times New Roman" panose="02020603050405020304" pitchFamily="18" charset="0"/>
            </a:endParaRPr>
          </a:p>
          <a:p>
            <a:pPr indent="457200" algn="just">
              <a:lnSpc>
                <a:spcPct val="150000"/>
              </a:lnSpc>
              <a:spcBef>
                <a:spcPts val="600"/>
              </a:spcBef>
              <a:spcAft>
                <a:spcPts val="600"/>
              </a:spcAft>
            </a:pPr>
            <a:r>
              <a:rPr lang="vi-VN" sz="6200" dirty="0">
                <a:effectLst/>
                <a:latin typeface="Times New Roman" panose="02020603050405020304" pitchFamily="18" charset="0"/>
                <a:ea typeface="Times New Roman" panose="02020603050405020304" pitchFamily="18" charset="0"/>
              </a:rPr>
              <a:t>Với những kiến thức và kinh nghiệm quý báu tích lũy được qua đề tài này, tôi hy vọng rằng mình có thể tiếp tục áp dụng và phát triển trong các dự án tương lai. Một lần nữa, xin chân thành cảm ơn tất cả những người đã đồng hành và giúp đỡ tôi hoàn thành đề tài này.</a:t>
            </a:r>
            <a:endParaRPr lang="en-US" sz="6200" dirty="0">
              <a:effectLst/>
              <a:latin typeface="Times New Roman" panose="02020603050405020304" pitchFamily="18" charset="0"/>
              <a:ea typeface="Times New Roman" panose="02020603050405020304" pitchFamily="18" charset="0"/>
            </a:endParaRPr>
          </a:p>
          <a:p>
            <a:pPr indent="457200" algn="just">
              <a:lnSpc>
                <a:spcPct val="150000"/>
              </a:lnSpc>
              <a:spcBef>
                <a:spcPts val="600"/>
              </a:spcBef>
              <a:spcAft>
                <a:spcPts val="600"/>
              </a:spcAft>
            </a:pPr>
            <a:r>
              <a:rPr lang="en-US" sz="6200" dirty="0" err="1">
                <a:effectLst/>
                <a:latin typeface="Times New Roman" panose="02020603050405020304" pitchFamily="18" charset="0"/>
                <a:ea typeface="Times New Roman" panose="02020603050405020304" pitchFamily="18" charset="0"/>
              </a:rPr>
              <a:t>Trân</a:t>
            </a:r>
            <a:r>
              <a:rPr lang="en-US" sz="6200" dirty="0">
                <a:effectLst/>
                <a:latin typeface="Times New Roman" panose="02020603050405020304" pitchFamily="18" charset="0"/>
                <a:ea typeface="Times New Roman" panose="02020603050405020304" pitchFamily="18" charset="0"/>
              </a:rPr>
              <a:t> </a:t>
            </a:r>
            <a:r>
              <a:rPr lang="en-US" sz="6200" dirty="0" err="1">
                <a:effectLst/>
                <a:latin typeface="Times New Roman" panose="02020603050405020304" pitchFamily="18" charset="0"/>
                <a:ea typeface="Times New Roman" panose="02020603050405020304" pitchFamily="18" charset="0"/>
              </a:rPr>
              <a:t>trọng</a:t>
            </a:r>
            <a:r>
              <a:rPr lang="en-US" sz="6200" dirty="0">
                <a:effectLst/>
                <a:latin typeface="Times New Roman" panose="02020603050405020304" pitchFamily="18" charset="0"/>
                <a:ea typeface="Times New Roman" panose="02020603050405020304" pitchFamily="18" charset="0"/>
              </a:rPr>
              <a:t>,</a:t>
            </a:r>
          </a:p>
          <a:p>
            <a:endParaRPr lang="en-US" dirty="0"/>
          </a:p>
        </p:txBody>
      </p:sp>
    </p:spTree>
    <p:extLst>
      <p:ext uri="{BB962C8B-B14F-4D97-AF65-F5344CB8AC3E}">
        <p14:creationId xmlns:p14="http://schemas.microsoft.com/office/powerpoint/2010/main" val="613577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1E48-037F-50C1-3549-141B45CFA7BC}"/>
              </a:ext>
            </a:extLst>
          </p:cNvPr>
          <p:cNvSpPr>
            <a:spLocks noGrp="1"/>
          </p:cNvSpPr>
          <p:nvPr>
            <p:ph type="title"/>
          </p:nvPr>
        </p:nvSpPr>
        <p:spPr>
          <a:xfrm>
            <a:off x="838200" y="365126"/>
            <a:ext cx="10515600" cy="744008"/>
          </a:xfrm>
        </p:spPr>
        <p:txBody>
          <a:bodyPr/>
          <a:lstStyle/>
          <a:p>
            <a:endParaRPr lang="en-US" dirty="0"/>
          </a:p>
        </p:txBody>
      </p:sp>
      <p:pic>
        <p:nvPicPr>
          <p:cNvPr id="5" name="Content Placeholder 4">
            <a:extLst>
              <a:ext uri="{FF2B5EF4-FFF2-40B4-BE49-F238E27FC236}">
                <a16:creationId xmlns:a16="http://schemas.microsoft.com/office/drawing/2014/main" id="{51CE82C8-E2A9-4730-0C63-6BD06903549B}"/>
              </a:ext>
            </a:extLst>
          </p:cNvPr>
          <p:cNvPicPr>
            <a:picLocks noGrp="1" noChangeAspect="1"/>
          </p:cNvPicPr>
          <p:nvPr>
            <p:ph idx="1"/>
          </p:nvPr>
        </p:nvPicPr>
        <p:blipFill>
          <a:blip r:embed="rId2"/>
          <a:stretch>
            <a:fillRect/>
          </a:stretch>
        </p:blipFill>
        <p:spPr>
          <a:xfrm>
            <a:off x="939801" y="1007534"/>
            <a:ext cx="10010806" cy="5485340"/>
          </a:xfrm>
        </p:spPr>
      </p:pic>
    </p:spTree>
    <p:extLst>
      <p:ext uri="{BB962C8B-B14F-4D97-AF65-F5344CB8AC3E}">
        <p14:creationId xmlns:p14="http://schemas.microsoft.com/office/powerpoint/2010/main" val="1196081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A347-E77E-6566-F8C4-EB554568DB89}"/>
              </a:ext>
            </a:extLst>
          </p:cNvPr>
          <p:cNvSpPr>
            <a:spLocks noGrp="1"/>
          </p:cNvSpPr>
          <p:nvPr>
            <p:ph type="title"/>
          </p:nvPr>
        </p:nvSpPr>
        <p:spPr>
          <a:xfrm>
            <a:off x="1737360" y="2584624"/>
            <a:ext cx="9303173" cy="1325563"/>
          </a:xfrm>
        </p:spPr>
        <p:txBody>
          <a:bodyPr/>
          <a:lstStyle/>
          <a:p>
            <a:r>
              <a:rPr lang="vi-VN" dirty="0"/>
              <a:t>Mục tiêu của đề tài</a:t>
            </a:r>
            <a:endParaRPr lang="en-US" dirty="0"/>
          </a:p>
        </p:txBody>
      </p:sp>
      <p:sp>
        <p:nvSpPr>
          <p:cNvPr id="4" name="Arrow: Pentagon 3">
            <a:extLst>
              <a:ext uri="{FF2B5EF4-FFF2-40B4-BE49-F238E27FC236}">
                <a16:creationId xmlns:a16="http://schemas.microsoft.com/office/drawing/2014/main" id="{DB94F7EA-2E93-821D-8633-8A878A5B24B3}"/>
              </a:ext>
            </a:extLst>
          </p:cNvPr>
          <p:cNvSpPr/>
          <p:nvPr/>
        </p:nvSpPr>
        <p:spPr>
          <a:xfrm>
            <a:off x="1330037" y="2653044"/>
            <a:ext cx="8487294" cy="118872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926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F450C-8E4F-FE38-FC30-7970ED9C5D7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382661-436F-76E1-6450-A1A9EA5986F7}"/>
              </a:ext>
            </a:extLst>
          </p:cNvPr>
          <p:cNvSpPr txBox="1"/>
          <p:nvPr/>
        </p:nvSpPr>
        <p:spPr>
          <a:xfrm>
            <a:off x="230294" y="288268"/>
            <a:ext cx="6019799" cy="707886"/>
          </a:xfrm>
          <a:prstGeom prst="rect">
            <a:avLst/>
          </a:prstGeom>
          <a:noFill/>
        </p:spPr>
        <p:txBody>
          <a:bodyPr wrap="square" rtlCol="0">
            <a:spAutoFit/>
          </a:bodyPr>
          <a:lstStyle/>
          <a:p>
            <a:r>
              <a:rPr lang="vi-VN" sz="4000" b="1" dirty="0"/>
              <a:t>Mục tiêu của đề tài</a:t>
            </a:r>
            <a:endParaRPr lang="en-US" sz="4000" b="1" dirty="0"/>
          </a:p>
        </p:txBody>
      </p:sp>
      <p:sp>
        <p:nvSpPr>
          <p:cNvPr id="8" name="TextBox 7">
            <a:extLst>
              <a:ext uri="{FF2B5EF4-FFF2-40B4-BE49-F238E27FC236}">
                <a16:creationId xmlns:a16="http://schemas.microsoft.com/office/drawing/2014/main" id="{14231CB9-C6FE-C293-7467-F2796878D567}"/>
              </a:ext>
            </a:extLst>
          </p:cNvPr>
          <p:cNvSpPr txBox="1"/>
          <p:nvPr/>
        </p:nvSpPr>
        <p:spPr>
          <a:xfrm>
            <a:off x="0" y="1252617"/>
            <a:ext cx="11548533" cy="4896853"/>
          </a:xfrm>
          <a:prstGeom prst="rect">
            <a:avLst/>
          </a:prstGeom>
          <a:noFill/>
        </p:spPr>
        <p:txBody>
          <a:bodyPr wrap="square" rtlCol="0">
            <a:spAutoFit/>
          </a:bodyPr>
          <a:lstStyle/>
          <a:p>
            <a:pPr>
              <a:lnSpc>
                <a:spcPct val="150000"/>
              </a:lnSpc>
            </a:pPr>
            <a:r>
              <a:rPr lang="vi-VN" sz="2400" b="1" dirty="0"/>
              <a:t>Xây dựng website quảng bá tuyển sinh chuyên nghiệp và thân thiện với người dùng</a:t>
            </a:r>
          </a:p>
          <a:p>
            <a:pPr>
              <a:lnSpc>
                <a:spcPct val="150000"/>
              </a:lnSpc>
            </a:pPr>
            <a:r>
              <a:rPr lang="vi-VN" sz="2400" dirty="0"/>
              <a:t>    Thiết kế giao diện website hiện đại, đẹp mắt, phù hợp với nhận diện thương hiệu của trường Đại học Trà Vinh.</a:t>
            </a:r>
          </a:p>
          <a:p>
            <a:pPr>
              <a:lnSpc>
                <a:spcPct val="150000"/>
              </a:lnSpc>
            </a:pPr>
            <a:r>
              <a:rPr lang="vi-VN" sz="2400" dirty="0"/>
              <a:t>    Đảm bảo website dễ sử dụng, thuận tiện cho người truy cập, bao gồm học sinh, phụ huynh, và các đối tượng quan tâm.</a:t>
            </a:r>
          </a:p>
          <a:p>
            <a:pPr>
              <a:lnSpc>
                <a:spcPct val="150000"/>
              </a:lnSpc>
            </a:pPr>
            <a:r>
              <a:rPr lang="vi-VN" sz="2400" dirty="0"/>
              <a:t>    Hỗ trợ khả năng truy cập tốt trên cả máy tính và thiết bị di động (responsive design).</a:t>
            </a:r>
          </a:p>
          <a:p>
            <a:pPr>
              <a:lnSpc>
                <a:spcPct val="150000"/>
              </a:lnSpc>
            </a:pPr>
            <a:endParaRPr lang="en-US" dirty="0"/>
          </a:p>
        </p:txBody>
      </p:sp>
    </p:spTree>
    <p:extLst>
      <p:ext uri="{BB962C8B-B14F-4D97-AF65-F5344CB8AC3E}">
        <p14:creationId xmlns:p14="http://schemas.microsoft.com/office/powerpoint/2010/main" val="24095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A1E-DD68-D1D5-130F-33FE90F40C86}"/>
              </a:ext>
            </a:extLst>
          </p:cNvPr>
          <p:cNvSpPr>
            <a:spLocks noGrp="1"/>
          </p:cNvSpPr>
          <p:nvPr>
            <p:ph type="title"/>
          </p:nvPr>
        </p:nvSpPr>
        <p:spPr>
          <a:xfrm>
            <a:off x="223058" y="281998"/>
            <a:ext cx="10515600" cy="1325563"/>
          </a:xfrm>
        </p:spPr>
        <p:txBody>
          <a:bodyPr>
            <a:normAutofit/>
          </a:bodyPr>
          <a:lstStyle/>
          <a:p>
            <a:r>
              <a:rPr lang="vi-VN" sz="4000" b="1" dirty="0"/>
              <a:t>Mục tiêu của đề tài </a:t>
            </a:r>
            <a:endParaRPr lang="en-US" sz="4000" b="1" dirty="0"/>
          </a:p>
        </p:txBody>
      </p:sp>
      <p:sp>
        <p:nvSpPr>
          <p:cNvPr id="3" name="Content Placeholder 2">
            <a:extLst>
              <a:ext uri="{FF2B5EF4-FFF2-40B4-BE49-F238E27FC236}">
                <a16:creationId xmlns:a16="http://schemas.microsoft.com/office/drawing/2014/main" id="{7BEE8B1B-4607-953E-19FF-67C31565267A}"/>
              </a:ext>
            </a:extLst>
          </p:cNvPr>
          <p:cNvSpPr>
            <a:spLocks noGrp="1"/>
          </p:cNvSpPr>
          <p:nvPr>
            <p:ph idx="1"/>
          </p:nvPr>
        </p:nvSpPr>
        <p:spPr/>
        <p:txBody>
          <a:bodyPr>
            <a:normAutofit fontScale="85000" lnSpcReduction="10000"/>
          </a:bodyPr>
          <a:lstStyle/>
          <a:p>
            <a:pPr marL="0" indent="0">
              <a:lnSpc>
                <a:spcPct val="200000"/>
              </a:lnSpc>
              <a:buNone/>
            </a:pPr>
            <a:r>
              <a:rPr lang="vi-VN" b="1" dirty="0"/>
              <a:t> Hỗ trợ quản lý nội dung dễ dàng thông qua Joomla</a:t>
            </a:r>
          </a:p>
          <a:p>
            <a:pPr marL="0" indent="0">
              <a:lnSpc>
                <a:spcPct val="200000"/>
              </a:lnSpc>
              <a:buNone/>
            </a:pPr>
            <a:r>
              <a:rPr lang="vi-VN" dirty="0"/>
              <a:t>Sử dụng nền tảng Joomla để quản lý nội dung, cho phép cập nhật thông tin nhanh chóng và dễ dàng mà không cần kiến thức lập trình phức tạp.</a:t>
            </a:r>
          </a:p>
          <a:p>
            <a:pPr marL="0" indent="0">
              <a:lnSpc>
                <a:spcPct val="200000"/>
              </a:lnSpc>
              <a:buNone/>
            </a:pPr>
            <a:r>
              <a:rPr lang="vi-VN" dirty="0"/>
              <a:t>Cung cấp các tính năng quản trị tiện lợi cho nhà trường trong việc đăng tải thông báo, sự kiện, và thông tin tuyển sinh.</a:t>
            </a:r>
          </a:p>
          <a:p>
            <a:endParaRPr lang="en-US" dirty="0"/>
          </a:p>
        </p:txBody>
      </p:sp>
    </p:spTree>
    <p:extLst>
      <p:ext uri="{BB962C8B-B14F-4D97-AF65-F5344CB8AC3E}">
        <p14:creationId xmlns:p14="http://schemas.microsoft.com/office/powerpoint/2010/main" val="59686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A80B-7ABE-185D-EC04-A16760291E92}"/>
              </a:ext>
            </a:extLst>
          </p:cNvPr>
          <p:cNvSpPr>
            <a:spLocks noGrp="1"/>
          </p:cNvSpPr>
          <p:nvPr>
            <p:ph type="title"/>
          </p:nvPr>
        </p:nvSpPr>
        <p:spPr>
          <a:xfrm>
            <a:off x="81742" y="0"/>
            <a:ext cx="10515600" cy="1325563"/>
          </a:xfrm>
        </p:spPr>
        <p:txBody>
          <a:bodyPr>
            <a:normAutofit/>
          </a:bodyPr>
          <a:lstStyle/>
          <a:p>
            <a:r>
              <a:rPr lang="vi-VN" sz="4000" b="1" dirty="0"/>
              <a:t>Mục tiêu của đề tài</a:t>
            </a:r>
            <a:endParaRPr lang="en-US" sz="4000" b="1" dirty="0"/>
          </a:p>
        </p:txBody>
      </p:sp>
      <p:sp>
        <p:nvSpPr>
          <p:cNvPr id="3" name="Content Placeholder 2">
            <a:extLst>
              <a:ext uri="{FF2B5EF4-FFF2-40B4-BE49-F238E27FC236}">
                <a16:creationId xmlns:a16="http://schemas.microsoft.com/office/drawing/2014/main" id="{67CB6F53-9591-EC6A-B504-067D01C4B663}"/>
              </a:ext>
            </a:extLst>
          </p:cNvPr>
          <p:cNvSpPr>
            <a:spLocks noGrp="1"/>
          </p:cNvSpPr>
          <p:nvPr>
            <p:ph idx="1"/>
          </p:nvPr>
        </p:nvSpPr>
        <p:spPr>
          <a:xfrm>
            <a:off x="157942" y="1255222"/>
            <a:ext cx="10722033" cy="4721630"/>
          </a:xfrm>
        </p:spPr>
        <p:txBody>
          <a:bodyPr>
            <a:normAutofit fontScale="25000" lnSpcReduction="20000"/>
          </a:bodyPr>
          <a:lstStyle/>
          <a:p>
            <a:pPr marL="0" indent="0">
              <a:lnSpc>
                <a:spcPct val="200000"/>
              </a:lnSpc>
              <a:buNone/>
            </a:pPr>
            <a:r>
              <a:rPr lang="vi-VN" sz="11200" b="1" dirty="0"/>
              <a:t>Tích hợp các tính năng hữu ích phục vụ mục tiêu tuyển sinh</a:t>
            </a:r>
          </a:p>
          <a:p>
            <a:pPr marL="0" indent="0">
              <a:lnSpc>
                <a:spcPct val="200000"/>
              </a:lnSpc>
              <a:buNone/>
            </a:pPr>
            <a:r>
              <a:rPr lang="vi-VN" sz="9600" dirty="0"/>
              <a:t>   Biểu mẫu đăng ký trực tuyến: Cho phép học sinh dễ dàng điền thông tin và gửi đăng ký tuyển sinh qua website.</a:t>
            </a:r>
          </a:p>
          <a:p>
            <a:pPr marL="0" indent="0">
              <a:lnSpc>
                <a:spcPct val="200000"/>
              </a:lnSpc>
              <a:buNone/>
            </a:pPr>
            <a:r>
              <a:rPr lang="vi-VN" sz="9600" dirty="0"/>
              <a:t>   Thông tin ngành học: Cung cấp đầy đủ thông tin về các ngành học, chương trình đào tạo, điều kiện tuyển sinh, học phí, và các chính sách ưu đãi.</a:t>
            </a:r>
          </a:p>
          <a:p>
            <a:pPr marL="0" indent="0">
              <a:lnSpc>
                <a:spcPct val="200000"/>
              </a:lnSpc>
              <a:buNone/>
            </a:pPr>
            <a:r>
              <a:rPr lang="vi-VN" sz="9600" dirty="0"/>
              <a:t>   Tin tức và sự kiện: Hiển thị các thông báo tuyển sinh, ngày hội tư vấn hướng nghiệp, và các sự kiện quan trọng của trường.</a:t>
            </a:r>
          </a:p>
          <a:p>
            <a:endParaRPr lang="en-US" dirty="0"/>
          </a:p>
        </p:txBody>
      </p:sp>
    </p:spTree>
    <p:extLst>
      <p:ext uri="{BB962C8B-B14F-4D97-AF65-F5344CB8AC3E}">
        <p14:creationId xmlns:p14="http://schemas.microsoft.com/office/powerpoint/2010/main" val="64781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arn(inVertical)">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TotalTime>
  <Words>2617</Words>
  <Application>Microsoft Office PowerPoint</Application>
  <PresentationFormat>Widescreen</PresentationFormat>
  <Paragraphs>161</Paragraphs>
  <Slides>49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Helvetica</vt:lpstr>
      <vt:lpstr>Times New Roman</vt:lpstr>
      <vt:lpstr>Verdana</vt:lpstr>
      <vt:lpstr>Office Theme</vt:lpstr>
      <vt:lpstr>ĐỒ ÁN CƠ SỞ NGÀNH</vt:lpstr>
      <vt:lpstr>Lí do chọn đề tài  </vt:lpstr>
      <vt:lpstr>PowerPoint Presentation</vt:lpstr>
      <vt:lpstr>PowerPoint Presentation</vt:lpstr>
      <vt:lpstr>PowerPoint Presentation</vt:lpstr>
      <vt:lpstr>Mục tiêu của đề tài</vt:lpstr>
      <vt:lpstr>PowerPoint Presentation</vt:lpstr>
      <vt:lpstr>Mục tiêu của đề tài </vt:lpstr>
      <vt:lpstr>Mục tiêu của đề tài</vt:lpstr>
      <vt:lpstr>Mục tiêu của đề tài</vt:lpstr>
      <vt:lpstr>Phạm vi đề tài</vt:lpstr>
      <vt:lpstr>Phạm vi đề tài</vt:lpstr>
      <vt:lpstr>Phương pháp nghiên cứu </vt:lpstr>
      <vt:lpstr>Phương pháp nghiên cứu </vt:lpstr>
      <vt:lpstr>Phương pháp nghiên cứu </vt:lpstr>
      <vt:lpstr>Phương pháp nghiên cứu </vt:lpstr>
      <vt:lpstr>Phương pháp nghiên cứu </vt:lpstr>
      <vt:lpstr>Các công cụ và công nghệ sử dụng</vt:lpstr>
      <vt:lpstr>Giới thiệu về Joomla</vt:lpstr>
      <vt:lpstr>Giới thiệu về Joomla</vt:lpstr>
      <vt:lpstr>Giới thiệu về PHP</vt:lpstr>
      <vt:lpstr>Giới thiệu về PHP</vt:lpstr>
      <vt:lpstr>Giới thiệu về XAMPP</vt:lpstr>
      <vt:lpstr>Giới thiệu về XAMPP</vt:lpstr>
      <vt:lpstr>Quy trình thực hiện </vt:lpstr>
      <vt:lpstr>Xác định các chức năng cần thiết của website</vt:lpstr>
      <vt:lpstr>Xác định các chức năng cần thiết của website</vt:lpstr>
      <vt:lpstr>Xác định các chức năng cần thiết của website</vt:lpstr>
      <vt:lpstr>Giao diện và chức năng của website </vt:lpstr>
      <vt:lpstr>Giao diện chính của Website </vt:lpstr>
      <vt:lpstr>Giao diện chính của Website </vt:lpstr>
      <vt:lpstr>Giao diện trang ngành đào tạo </vt:lpstr>
      <vt:lpstr>Giao diện trang ngành đào tạo </vt:lpstr>
      <vt:lpstr>Giao diện trang loại hình đào tạo </vt:lpstr>
      <vt:lpstr>Giao diện trang loại hình đào tạo</vt:lpstr>
      <vt:lpstr>Giao diện trang loại hình đào tạo</vt:lpstr>
      <vt:lpstr>Giao diện trang loại hình đào tạo</vt:lpstr>
      <vt:lpstr>Giao diện trang loại hình đào tạo</vt:lpstr>
      <vt:lpstr>Giao diện trang loại hình đào tạo</vt:lpstr>
      <vt:lpstr>Giao diện trang loại hình đào tạo</vt:lpstr>
      <vt:lpstr>Giao diện trang loại hình đào tạo</vt:lpstr>
      <vt:lpstr>Giao diện trang loại hình đào tạo</vt:lpstr>
      <vt:lpstr>Giao diện chương trình dành cho sinh viên</vt:lpstr>
      <vt:lpstr>Giao diện chương trình dành cho sinh viên </vt:lpstr>
      <vt:lpstr>Giao diện chương trình dành cho sinh viên </vt:lpstr>
      <vt:lpstr>Giao diện chương trình dành cho sinh viên </vt:lpstr>
      <vt:lpstr>Giao diện chương trình dành cho sinh viên </vt:lpstr>
      <vt:lpstr>Form xét tuyển của Trường </vt:lpstr>
      <vt:lpstr>LỜI CẢM ƠN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Bui Quoc Anh</dc:creator>
  <cp:lastModifiedBy>Bui Quoc Anh</cp:lastModifiedBy>
  <cp:revision>5</cp:revision>
  <dcterms:created xsi:type="dcterms:W3CDTF">2025-01-08T10:40:13Z</dcterms:created>
  <dcterms:modified xsi:type="dcterms:W3CDTF">2025-01-08T18:51:02Z</dcterms:modified>
</cp:coreProperties>
</file>